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charts/chart1.xml" ContentType="application/vnd.openxmlformats-officedocument.drawingml.chart+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55c65ff851b9473e" /><Relationship Type="http://schemas.openxmlformats.org/officeDocument/2006/relationships/extended-properties" Target="/docProps/app.xml" Id="R0d91f04fb8984314" /><Relationship Type="http://schemas.openxmlformats.org/officeDocument/2006/relationships/officeDocument" Target="/ppt/presentation.xml" Id="R7bdb7b4ee72e4320" /></Relationships>
</file>

<file path=ppt/presentation.xml><?xml version="1.0" encoding="utf-8"?>
<p:presentation xmlns:p="http://schemas.openxmlformats.org/presentationml/2006/main">
  <p:sldMasterIdLst>
    <p:sldMasterId xmlns:r="http://schemas.openxmlformats.org/officeDocument/2006/relationships" id="2147483648" r:id="R1d067d50a71241ed"/>
  </p:sldMasterIdLst>
  <p:notesMasterIdLst>
    <p:notesMasterId xmlns:r="http://schemas.openxmlformats.org/officeDocument/2006/relationships" r:id="R6fc98a7460de4022"/>
  </p:notesMasterIdLst>
  <p:sldIdLst>
    <p:sldId xmlns:r="http://schemas.openxmlformats.org/officeDocument/2006/relationships" id="256" r:id="Rdb441ac3b1024725"/>
    <p:sldId xmlns:r="http://schemas.openxmlformats.org/officeDocument/2006/relationships" id="257" r:id="Rf3ec3f23f10d4568"/>
    <p:sldId xmlns:r="http://schemas.openxmlformats.org/officeDocument/2006/relationships" id="258" r:id="Rf7a91de18f214953"/>
    <p:sldId xmlns:r="http://schemas.openxmlformats.org/officeDocument/2006/relationships" id="259" r:id="R2d9eb595e3364746"/>
    <p:sldId xmlns:r="http://schemas.openxmlformats.org/officeDocument/2006/relationships" id="260" r:id="R247082aefb664a1d"/>
    <p:sldId xmlns:r="http://schemas.openxmlformats.org/officeDocument/2006/relationships" id="261" r:id="Racea7ca8665a48ce"/>
    <p:sldId xmlns:r="http://schemas.openxmlformats.org/officeDocument/2006/relationships" id="262" r:id="R7b34a7c966534c0a"/>
    <p:sldId xmlns:r="http://schemas.openxmlformats.org/officeDocument/2006/relationships" id="263" r:id="Red5f0e47fec24192"/>
    <p:sldId xmlns:r="http://schemas.openxmlformats.org/officeDocument/2006/relationships" id="264" r:id="R37f46eb07aa64f3a"/>
    <p:sldId xmlns:r="http://schemas.openxmlformats.org/officeDocument/2006/relationships" id="265" r:id="R8232037dbd97492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5a33fe8b4694d73" /><Relationship Type="http://schemas.openxmlformats.org/officeDocument/2006/relationships/slideMaster" Target="/ppt/slideMasters/slideMaster1.xml" Id="R1d067d50a71241ed" /><Relationship Type="http://schemas.openxmlformats.org/officeDocument/2006/relationships/notesMaster" Target="/ppt/notesMasters/notesMaster1.xml" Id="R6fc98a7460de4022" /><Relationship Type="http://schemas.openxmlformats.org/officeDocument/2006/relationships/presProps" Target="/ppt/presProps.xml" Id="R5a5e0cc5c91d4ef2" /><Relationship Type="http://schemas.openxmlformats.org/officeDocument/2006/relationships/tableStyles" Target="/ppt/tableStyles.xml" Id="Rf8d5ae9895ef406a" /><Relationship Type="http://schemas.openxmlformats.org/officeDocument/2006/relationships/slide" Target="/ppt/slides/slide1.xml" Id="Rdb441ac3b1024725" /><Relationship Type="http://schemas.openxmlformats.org/officeDocument/2006/relationships/slide" Target="/ppt/slides/slide2.xml" Id="Rf3ec3f23f10d4568" /><Relationship Type="http://schemas.openxmlformats.org/officeDocument/2006/relationships/slide" Target="/ppt/slides/slide3.xml" Id="Rf7a91de18f214953" /><Relationship Type="http://schemas.openxmlformats.org/officeDocument/2006/relationships/slide" Target="/ppt/slides/slide4.xml" Id="R2d9eb595e3364746" /><Relationship Type="http://schemas.openxmlformats.org/officeDocument/2006/relationships/slide" Target="/ppt/slides/slide5.xml" Id="R247082aefb664a1d" /><Relationship Type="http://schemas.openxmlformats.org/officeDocument/2006/relationships/slide" Target="/ppt/slides/slide6.xml" Id="Racea7ca8665a48ce" /><Relationship Type="http://schemas.openxmlformats.org/officeDocument/2006/relationships/slide" Target="/ppt/slides/slide7.xml" Id="R7b34a7c966534c0a" /><Relationship Type="http://schemas.openxmlformats.org/officeDocument/2006/relationships/slide" Target="/ppt/slides/slide8.xml" Id="Red5f0e47fec24192" /><Relationship Type="http://schemas.openxmlformats.org/officeDocument/2006/relationships/slide" Target="/ppt/slides/slide9.xml" Id="R37f46eb07aa64f3a" /><Relationship Type="http://schemas.openxmlformats.org/officeDocument/2006/relationships/slide" Target="/ppt/slides/slide10.xml" Id="R8232037dbd97492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32084883df343e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9517304e6d84bf9" /><Relationship Type="http://schemas.openxmlformats.org/officeDocument/2006/relationships/notesMaster" Target="/ppt/notesMasters/notesMaster1.xml" Id="R2bc0f8693a414e90" /></Relationships>
</file>

<file path=ppt/notesSlides/_rels/notesSlide2.xml.rels>&#65279;<?xml version="1.0" encoding="utf-8"?><Relationships xmlns="http://schemas.openxmlformats.org/package/2006/relationships"><Relationship Type="http://schemas.openxmlformats.org/officeDocument/2006/relationships/slide" Target="/ppt/slides/slide2.xml" Id="R3dfd35d0a7aa4503" /><Relationship Type="http://schemas.openxmlformats.org/officeDocument/2006/relationships/notesMaster" Target="/ppt/notesMasters/notesMaster1.xml" Id="Rde77dbefd088429a" /></Relationships>
</file>

<file path=ppt/notesSlides/_rels/notesSlide3.xml.rels>&#65279;<?xml version="1.0" encoding="utf-8"?><Relationships xmlns="http://schemas.openxmlformats.org/package/2006/relationships"><Relationship Type="http://schemas.openxmlformats.org/officeDocument/2006/relationships/slide" Target="/ppt/slides/slide3.xml" Id="Re03ae012fd964211" /><Relationship Type="http://schemas.openxmlformats.org/officeDocument/2006/relationships/notesMaster" Target="/ppt/notesMasters/notesMaster1.xml" Id="Rae29db74c5874001" /></Relationships>
</file>

<file path=ppt/notesSlides/_rels/notesSlide4.xml.rels>&#65279;<?xml version="1.0" encoding="utf-8"?><Relationships xmlns="http://schemas.openxmlformats.org/package/2006/relationships"><Relationship Type="http://schemas.openxmlformats.org/officeDocument/2006/relationships/slide" Target="/ppt/slides/slide4.xml" Id="R9b928879e12b47fe" /><Relationship Type="http://schemas.openxmlformats.org/officeDocument/2006/relationships/notesMaster" Target="/ppt/notesMasters/notesMaster1.xml" Id="Refa803078ac2449c" /></Relationships>
</file>

<file path=ppt/notesSlides/_rels/notesSlide5.xml.rels>&#65279;<?xml version="1.0" encoding="utf-8"?><Relationships xmlns="http://schemas.openxmlformats.org/package/2006/relationships"><Relationship Type="http://schemas.openxmlformats.org/officeDocument/2006/relationships/slide" Target="/ppt/slides/slide5.xml" Id="R6bebdca9f9ee4a32" /><Relationship Type="http://schemas.openxmlformats.org/officeDocument/2006/relationships/notesMaster" Target="/ppt/notesMasters/notesMaster1.xml" Id="Rb59f961a3cc34009" /></Relationships>
</file>

<file path=ppt/notesSlides/_rels/notesSlide6.xml.rels>&#65279;<?xml version="1.0" encoding="utf-8"?><Relationships xmlns="http://schemas.openxmlformats.org/package/2006/relationships"><Relationship Type="http://schemas.openxmlformats.org/officeDocument/2006/relationships/slide" Target="/ppt/slides/slide6.xml" Id="R7b1b721530c447eb" /><Relationship Type="http://schemas.openxmlformats.org/officeDocument/2006/relationships/notesMaster" Target="/ppt/notesMasters/notesMaster1.xml" Id="R4bf8b2601a134788" /></Relationships>
</file>

<file path=ppt/notesSlides/_rels/notesSlide7.xml.rels>&#65279;<?xml version="1.0" encoding="utf-8"?><Relationships xmlns="http://schemas.openxmlformats.org/package/2006/relationships"><Relationship Type="http://schemas.openxmlformats.org/officeDocument/2006/relationships/slide" Target="/ppt/slides/slide7.xml" Id="R1924b4ca34724a5c" /><Relationship Type="http://schemas.openxmlformats.org/officeDocument/2006/relationships/notesMaster" Target="/ppt/notesMasters/notesMaster1.xml" Id="Rcbbbc92c83d04678" /></Relationships>
</file>

<file path=ppt/notesSlides/_rels/notesSlide8.xml.rels>&#65279;<?xml version="1.0" encoding="utf-8"?><Relationships xmlns="http://schemas.openxmlformats.org/package/2006/relationships"><Relationship Type="http://schemas.openxmlformats.org/officeDocument/2006/relationships/slide" Target="/ppt/slides/slide8.xml" Id="R475434e205924811" /><Relationship Type="http://schemas.openxmlformats.org/officeDocument/2006/relationships/notesMaster" Target="/ppt/notesMasters/notesMaster1.xml" Id="Ra14716182a8c4f51" /></Relationships>
</file>

<file path=ppt/notesSlides/_rels/notesSlide9.xml.rels>&#65279;<?xml version="1.0" encoding="utf-8"?><Relationships xmlns="http://schemas.openxmlformats.org/package/2006/relationships"><Relationship Type="http://schemas.openxmlformats.org/officeDocument/2006/relationships/slide" Target="/ppt/slides/slide9.xml" Id="R91c27fbec14b4fe9" /><Relationship Type="http://schemas.openxmlformats.org/officeDocument/2006/relationships/notesMaster" Target="/ppt/notesMasters/notesMaster1.xml" Id="Rce1cdfaed77f479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dc74076441a49a1" /><Relationship Type="http://schemas.openxmlformats.org/officeDocument/2006/relationships/notesMaster" Target="/ppt/notesMasters/notesMaster1.xml" Id="R3bd727bd30cf4ee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Hoy presentamos el primer corte completo del benchmark nacional aprobado por AKRON. Ya cerramos la investigación de escritorio de los doce casos, estructuramos la evidencia con los mismos treinta y un criterios y dejamos preparado el paquete que tomará el Human Lab.</a:t>
            </a:r>
          </a:p>
          <a:p xmlns:a="http://schemas.openxmlformats.org/drawingml/2006/main">
            <a:r>
              <a:t/>
            </a:r>
          </a:p>
          <a:p xmlns:a="http://schemas.openxmlformats.org/drawingml/2006/main">
            <a:r>
              <a:t>Este corte tiene una función concreta: convertir información dispersa en hipótesis que podamos comprobar en operación. Todavía no cerramos recomendaciones ni proponemos replicar un programa. La información pública nos permite entender reglas, journeys y capacidades. La experiencia real, en cambio, requiere ejecutar las tareas con usuarios y documentar qué funciona.</a:t>
            </a:r>
          </a:p>
          <a:p xmlns:a="http://schemas.openxmlformats.org/drawingml/2006/main">
            <a:r>
              <a:t/>
            </a:r>
          </a:p>
          <a:p xmlns:a="http://schemas.openxmlformats.org/drawingml/2006/main">
            <a:r>
              <a:t>[Para socios: lo que necesitamos revisar hoy es si el paquete está suficientemente claro, trazable y listo para pasar a campo.]  </a:t>
            </a:r>
          </a:p>
          <a:p xmlns:a="http://schemas.openxmlformats.org/drawingml/2006/main">
            <a:r>
              <a:t>[Para AKRON: hoy compartimos avance y continuidad. Su papel sigue siendo validar, complementar el brief cuando haga falta y aprobar cambios de alcance. La operación del estudio corresponde a Thinking Group.]</a:t>
            </a:r>
          </a:p>
          <a:p xmlns:a="http://schemas.openxmlformats.org/drawingml/2006/main">
            <a:r>
              <a:t/>
            </a:r>
          </a:p>
          <a:p xmlns:a="http://schemas.openxmlformats.org/drawingml/2006/main">
            <a:r>
              <a:t>La idea central para toda la conversación es ésta: hoy presentamos una lectura por capacidades y un plan de validación. El benchmark estratégico, los insights humanos y las recomendaciones accionables se cerrarán después del Human Lab, tal como establece la propuesta aprobada.</a:t>
            </a:r>
          </a:p>
          <a:p xmlns:a="http://schemas.openxmlformats.org/drawingml/2006/main">
            <a:r>
              <a:t/>
            </a:r>
          </a:p>
          <a:p xmlns:a="http://schemas.openxmlformats.org/drawingml/2006/main">
            <a:r>
              <a:t>TRANSICIÓN O CIERRE</a:t>
            </a:r>
          </a:p>
          <a:p xmlns:a="http://schemas.openxmlformats.org/drawingml/2006/main">
            <a:r>
              <a:t>Primero, revisemos exactamente qué quedó completado y qué sigue abierto.</a:t>
            </a:r>
          </a:p>
          <a:p xmlns:a="http://schemas.openxmlformats.org/drawingml/2006/main">
            <a:r>
              <a:t/>
            </a:r>
          </a:p>
          <a:p xmlns:a="http://schemas.openxmlformats.org/drawingml/2006/main">
            <a:r>
              <a:t>FUENTES</a:t>
            </a:r>
          </a:p>
          <a:p xmlns:a="http://schemas.openxmlformats.org/drawingml/2006/main">
            <a:r>
              <a:t>*Aprobación Estudio de Mercado Nacional APP*, alcance autorizado por AKRON.</a:t>
            </a:r>
          </a:p>
          <a:p xmlns:a="http://schemas.openxmlformats.org/drawingml/2006/main">
            <a:r>
              <a:t>Libro de trabajo: hojas **Resumen**, **Control** y **Metodología**.</a:t>
            </a:r>
          </a:p>
          <a:p xmlns:a="http://schemas.openxmlformats.org/drawingml/2006/main">
            <a:r>
              <a:t>Propuesta aprobada: investigación asistida por IA 45%, validación con usuarios 20%, análisis estratégico TG 35%.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El corte cubre los doce casos nacionales autorizados. Para hacerlos comparables, aplicamos treinta y un criterios agrupados en ocho dimensiones. Eso produce trescientas setenta y dos evaluaciones criterio por caso, cada una vinculada a una fuente y a un nivel de confianza.</a:t>
            </a:r>
          </a:p>
          <a:p xmlns:a="http://schemas.openxmlformats.org/drawingml/2006/main">
            <a:r>
              <a:t/>
            </a:r>
          </a:p>
          <a:p xmlns:a="http://schemas.openxmlformats.org/drawingml/2006/main">
            <a:r>
              <a:t>Además, reunimos cuatrocientas noventa y tres reseñas recientes de Google Play. Las anonimizamos, eliminamos duplicados y las clasificamos por tipo de fricción. Estas opiniones sirven para decidir dónde mirar durante las pruebas, pero no las usamos para definir reglas del programa ni para cerrar conclusiones comparativas.</a:t>
            </a:r>
          </a:p>
          <a:p xmlns:a="http://schemas.openxmlformats.org/drawingml/2006/main">
            <a:r>
              <a:t/>
            </a:r>
          </a:p>
          <a:p xmlns:a="http://schemas.openxmlformats.org/drawingml/2006/main">
            <a:r>
              <a:t>Finalmente, quedaron definidos diez journeys de validación. Cubren registro, identificación, acreditación, canje, pago, factura, soporte y carga eléctrica, según aplique a cada caso. El libro editable conserva la matriz, los hallazgos, las fuentes y el control de pendientes. El informe ejecutivo explica la lectura de negocio sin exponer un orden competitivo prematuro.</a:t>
            </a:r>
          </a:p>
          <a:p xmlns:a="http://schemas.openxmlformats.org/drawingml/2006/main">
            <a:r>
              <a:t/>
            </a:r>
          </a:p>
          <a:p xmlns:a="http://schemas.openxmlformats.org/drawingml/2006/main">
            <a:r>
              <a:t>En resumen, el research de escritorio está completo para esta etapa. Falta la validación operativa que convertirá las hipótesis en evidencia observable.</a:t>
            </a:r>
          </a:p>
          <a:p xmlns:a="http://schemas.openxmlformats.org/drawingml/2006/main">
            <a:r>
              <a:t/>
            </a:r>
          </a:p>
          <a:p xmlns:a="http://schemas.openxmlformats.org/drawingml/2006/main">
            <a:r>
              <a:t>TRANSICIÓN O CIERRE</a:t>
            </a:r>
          </a:p>
          <a:p xmlns:a="http://schemas.openxmlformats.org/drawingml/2006/main">
            <a:r>
              <a:t>Con ese alcance claro, pasemos a la muestra final y a la única condición que tuvimos que resolver.</a:t>
            </a:r>
          </a:p>
          <a:p xmlns:a="http://schemas.openxmlformats.org/drawingml/2006/main">
            <a:r>
              <a:t/>
            </a:r>
          </a:p>
          <a:p xmlns:a="http://schemas.openxmlformats.org/drawingml/2006/main">
            <a:r>
              <a:t>FUENTES</a:t>
            </a:r>
          </a:p>
          <a:p xmlns:a="http://schemas.openxmlformats.org/drawingml/2006/main">
            <a:r>
              <a:t>*Aprobación Estudio de Mercado Nacional APP*: 12 casos, 31 criterios y muestra nacional autorizada.</a:t>
            </a:r>
          </a:p>
          <a:p xmlns:a="http://schemas.openxmlformats.org/drawingml/2006/main">
            <a:r>
              <a:t>Libro de trabajo: **Matriz 31**, 372 registros; **Reseñas**, 493 registros; **Journeys**, 10 pruebas.</a:t>
            </a:r>
          </a:p>
          <a:p xmlns:a="http://schemas.openxmlformats.org/drawingml/2006/main">
            <a:r>
              <a:t>Google Play, fichas públicas de las doce aplicaciones, corte al 19 de octubre de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 muestra conserva siete casos de combustible y conveniencia: G500, BPme Rewards, Sevenly con Petro Seven y 7-Eleven, Spin Premia con OXXO GAS, Hidrosina, Rendipuntos y Mobil con Reto Mobil.</a:t>
            </a:r>
          </a:p>
          <a:p xmlns:a="http://schemas.openxmlformats.org/drawingml/2006/main">
            <a:r>
              <a:t/>
            </a:r>
          </a:p>
          <a:p xmlns:a="http://schemas.openxmlformats.org/drawingml/2006/main">
            <a:r>
              <a:t>Los tres referentes adyacentes son Club Cinépolis, Starbucks Rewards y Doters. Los dos casos de electromovilidad son Vemo Watts y Evergo. AKRON App se mantiene como Caso 0. Se evaluará con los mismos criterios, pero fuera de cualquier comparación competitiva.</a:t>
            </a:r>
          </a:p>
          <a:p xmlns:a="http://schemas.openxmlformats.org/drawingml/2006/main">
            <a:r>
              <a:t/>
            </a:r>
          </a:p>
          <a:p xmlns:a="http://schemas.openxmlformats.org/drawingml/2006/main">
            <a:r>
              <a:t>La aprobación incluía una condición: si BPme Rewards seguía verificable, Mobil sustituiría a Aeroméxico. Encontramos evidencia pública de actividad de BPme durante 2026, incluida una promoción vigente hasta septiembre. Por ello, BPme permanece y Mobil ocupa el lugar de Aeroméxico. Las reglas base de BPme todavía requieren una transacción real, por lo que quedan marcadas como validación crítica.</a:t>
            </a:r>
          </a:p>
          <a:p xmlns:a="http://schemas.openxmlformats.org/drawingml/2006/main">
            <a:r>
              <a:t/>
            </a:r>
          </a:p>
          <a:p xmlns:a="http://schemas.openxmlformats.org/drawingml/2006/main">
            <a:r>
              <a:t>También están aplicados los ajustes solicitados por AKRON: Rendipuntos reemplazó a Soriana YA, Evergo a Meli+, y Vemo Watts a Uber One. No estamos reabriendo esas decisiones.</a:t>
            </a:r>
          </a:p>
          <a:p xmlns:a="http://schemas.openxmlformats.org/drawingml/2006/main">
            <a:r>
              <a:t/>
            </a:r>
          </a:p>
          <a:p xmlns:a="http://schemas.openxmlformats.org/drawingml/2006/main">
            <a:r>
              <a:t>TRANSICIÓN O CIERRE</a:t>
            </a:r>
          </a:p>
          <a:p xmlns:a="http://schemas.openxmlformats.org/drawingml/2006/main">
            <a:r>
              <a:t>Ahora veamos cómo distinguimos un dato confirmado de una hipótesis que todavía necesita prueba.</a:t>
            </a:r>
          </a:p>
          <a:p xmlns:a="http://schemas.openxmlformats.org/drawingml/2006/main">
            <a:r>
              <a:t/>
            </a:r>
          </a:p>
          <a:p xmlns:a="http://schemas.openxmlformats.org/drawingml/2006/main">
            <a:r>
              <a:t>FUENTES</a:t>
            </a:r>
          </a:p>
          <a:p xmlns:a="http://schemas.openxmlformats.org/drawingml/2006/main">
            <a:r>
              <a:t>*Aprobación Estudio de Mercado Nacional APP*: muestra y rama condicional BP–Mobil.</a:t>
            </a:r>
          </a:p>
          <a:p xmlns:a="http://schemas.openxmlformats.org/drawingml/2006/main">
            <a:r>
              <a:t>BPme México en Google Play: https://play.google.com/store/apps/details?id=com.bp.mobile.bpme.mex.</a:t>
            </a:r>
          </a:p>
          <a:p xmlns:a="http://schemas.openxmlformats.org/drawingml/2006/main">
            <a:r>
              <a:t>Promociones BPme Rewards: https://www.bp.com/es_mx/mexico/home/products-and-services/bpme_rewards/promociones-/promociones-locales-.html.</a:t>
            </a:r>
          </a:p>
          <a:p xmlns:a="http://schemas.openxmlformats.org/drawingml/2006/main">
            <a:r>
              <a:t>Libro de trabajo: hojas **Casos**, **Control** y **Fuentes**.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 metodología aprobada divide el trabajo en tres capas. La investigación asistida por IA representa el cuarenta y cinco por ciento y ya produjo este corte. El Human Lab representa el veinte por ciento y comprobará los journeys con usuarios. El análisis estratégico de Thinking Group representa el treinta y cinco por ciento y comenzará cuando regrese la evidencia de campo.</a:t>
            </a:r>
          </a:p>
          <a:p xmlns:a="http://schemas.openxmlformats.org/drawingml/2006/main">
            <a:r>
              <a:t/>
            </a:r>
          </a:p>
          <a:p xmlns:a="http://schemas.openxmlformats.org/drawingml/2006/main">
            <a:r>
              <a:t>Para cada afirmación priorizamos términos y condiciones oficiales. Después usamos sitios de marca y fichas vigentes de las apps. La observación técnica y las reseñas funcionan como evidencia complementaria. La prensa sólo aporta contexto. Cuando una regla no se puede comprobar, la marcamos como pendiente y reducimos su nivel de confianza.</a:t>
            </a:r>
          </a:p>
          <a:p xmlns:a="http://schemas.openxmlformats.org/drawingml/2006/main">
            <a:r>
              <a:t/>
            </a:r>
          </a:p>
          <a:p xmlns:a="http://schemas.openxmlformats.org/drawingml/2006/main">
            <a:r>
              <a:t>Los puntajes técnicos existen para asegurar que todos los casos respondan las mismas preguntas. Se mantienen como insumo metodológico y no como una conclusión para AKRON. La razón es simple: una arquitectura atractiva puede fallar al registrarse, acreditar o pagar. El Human Lab debe contrastar lo que una marca promete con lo que una persona realmente consigue hacer.</a:t>
            </a:r>
          </a:p>
          <a:p xmlns:a="http://schemas.openxmlformats.org/drawingml/2006/main">
            <a:r>
              <a:t/>
            </a:r>
          </a:p>
          <a:p xmlns:a="http://schemas.openxmlformats.org/drawingml/2006/main">
            <a:r>
              <a:t>TRANSICIÓN O CIERRE</a:t>
            </a:r>
          </a:p>
          <a:p xmlns:a="http://schemas.openxmlformats.org/drawingml/2006/main">
            <a:r>
              <a:t>Con esa regla, el resultado útil de hoy es un mapa de capacidades que orienta la validación de campo.</a:t>
            </a:r>
          </a:p>
          <a:p xmlns:a="http://schemas.openxmlformats.org/drawingml/2006/main">
            <a:r>
              <a:t/>
            </a:r>
          </a:p>
          <a:p xmlns:a="http://schemas.openxmlformats.org/drawingml/2006/main">
            <a:r>
              <a:t>FUENTES</a:t>
            </a:r>
          </a:p>
          <a:p xmlns:a="http://schemas.openxmlformats.org/drawingml/2006/main">
            <a:r>
              <a:t>Propuesta aprobada: ponderación metodológica 45% / 20% / 35%.</a:t>
            </a:r>
          </a:p>
          <a:p xmlns:a="http://schemas.openxmlformats.org/drawingml/2006/main">
            <a:r>
              <a:t>Libro de trabajo: **Metodología**, jerarquía A1 a D y niveles de confianza.</a:t>
            </a:r>
          </a:p>
          <a:p xmlns:a="http://schemas.openxmlformats.org/drawingml/2006/main">
            <a:r>
              <a:t>Libro de trabajo: **Fuentes**, evidencia oficial, fecha de consulta y control de uso.</a:t>
            </a:r>
          </a:p>
          <a:p xmlns:a="http://schemas.openxmlformats.org/drawingml/2006/main">
            <a:r>
              <a:t>Matriz de evaluación: 31 criterios en 8 dimensiones.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El mapa organiza los casos por lo que nos ayudan a aprender. No están ordenados de mejor a peor.</a:t>
            </a:r>
          </a:p>
          <a:p xmlns:a="http://schemas.openxmlformats.org/drawingml/2006/main">
            <a:r>
              <a:t/>
            </a:r>
          </a:p>
          <a:p xmlns:a="http://schemas.openxmlformats.org/drawingml/2006/main">
            <a:r>
              <a:t>En claridad de valor observamos cómo Sevenly, G500 y Starbucks explican la acumulación o el beneficio. En progreso visible, Mobil, Cinépolis, Starbucks y Doters muestran metas, niveles o hitos que ayudan a entender qué sigue. En ecosistema, Sevenly, Spin y Doters conectan más de una ocasión de consumo bajo una identidad común.</a:t>
            </a:r>
          </a:p>
          <a:p xmlns:a="http://schemas.openxmlformats.org/drawingml/2006/main">
            <a:r>
              <a:t/>
            </a:r>
          </a:p>
          <a:p xmlns:a="http://schemas.openxmlformats.org/drawingml/2006/main">
            <a:r>
              <a:t>Hidrosina, Vemo y Evergo aportan otra capacidad: utilidad transaccional. Pago, factura, historial, ubicación y soporte pueden generar hábito incluso antes de añadir puntos. Finalmente, todos los casos deben pasar por una capa transversal de confianza operativa. Ahí entran el registro, la acreditación, la consistencia de reglas y la recuperación ante una falla.</a:t>
            </a:r>
          </a:p>
          <a:p xmlns:a="http://schemas.openxmlformats.org/drawingml/2006/main">
            <a:r>
              <a:t/>
            </a:r>
          </a:p>
          <a:p xmlns:a="http://schemas.openxmlformats.org/drawingml/2006/main">
            <a:r>
              <a:t>Este mapa permite seleccionar qué probar y qué podría transferirse a AKRON. No afirma que una marca ofrezca la mejor experiencia. Esa conclusión sólo será válida después de observar los journeys y revisar la evidencia con el mismo estándar.</a:t>
            </a:r>
          </a:p>
          <a:p xmlns:a="http://schemas.openxmlformats.org/drawingml/2006/main">
            <a:r>
              <a:t/>
            </a:r>
          </a:p>
          <a:p xmlns:a="http://schemas.openxmlformats.org/drawingml/2006/main">
            <a:r>
              <a:t>TRANSICIÓN O CIERRE</a:t>
            </a:r>
          </a:p>
          <a:p xmlns:a="http://schemas.openxmlformats.org/drawingml/2006/main">
            <a:r>
              <a:t>Veamos primero qué aporta el grupo más cercano al negocio de AKRON.</a:t>
            </a:r>
          </a:p>
          <a:p xmlns:a="http://schemas.openxmlformats.org/drawingml/2006/main">
            <a:r>
              <a:t/>
            </a:r>
          </a:p>
          <a:p xmlns:a="http://schemas.openxmlformats.org/drawingml/2006/main">
            <a:r>
              <a:t>FUENTES</a:t>
            </a:r>
          </a:p>
          <a:p xmlns:a="http://schemas.openxmlformats.org/drawingml/2006/main">
            <a:r>
              <a:t>Libro de trabajo: **Hallazgos**, lectura por capacidad y evidencia asociada.</a:t>
            </a:r>
          </a:p>
          <a:p xmlns:a="http://schemas.openxmlformats.org/drawingml/2006/main">
            <a:r>
              <a:t>Términos Sevenly: https://7-eleven.com.mx/nuestra-empresa/aviso-de-privacidad-sevenly/.</a:t>
            </a:r>
          </a:p>
          <a:p xmlns:a="http://schemas.openxmlformats.org/drawingml/2006/main">
            <a:r>
              <a:t>Reto Mobil: https://www.mobil.com.mx/es-mx/gasolina/retomobil.</a:t>
            </a:r>
          </a:p>
          <a:p xmlns:a="http://schemas.openxmlformats.org/drawingml/2006/main">
            <a:r>
              <a:t>Términos Starbucks Rewards: https://rewards.starbucks.mx/tos/rewards.</a:t>
            </a:r>
          </a:p>
          <a:p xmlns:a="http://schemas.openxmlformats.org/drawingml/2006/main">
            <a:r>
              <a:t>Nota metodológica: los casos citados son ejemplos de capacidad; las conclusiones finales requieren evidencia de campo.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 combustible, la diferencia crítica aparece entre la promesa del programa y la acreditación real.</a:t>
            </a:r>
          </a:p>
          <a:p xmlns:a="http://schemas.openxmlformats.org/drawingml/2006/main">
            <a:r>
              <a:t/>
            </a:r>
          </a:p>
          <a:p xmlns:a="http://schemas.openxmlformats.org/drawingml/2006/main">
            <a:r>
              <a:t>Sevenly muestra una cuenta que conecta tienda, combustible, cashback, retos y factura. G500 propone una regla sencilla, pero el usuario depende del ticket y puede esperar varios días para ver el abono. Mobil hace visible la recurrencia mediante check-ins y recompensas por hitos. Por eso debemos probar la intervención del despachador y la disponibilidad del premio.</a:t>
            </a:r>
          </a:p>
          <a:p xmlns:a="http://schemas.openxmlformats.org/drawingml/2006/main">
            <a:r>
              <a:t/>
            </a:r>
          </a:p>
          <a:p xmlns:a="http://schemas.openxmlformats.org/drawingml/2006/main">
            <a:r>
              <a:t>Spin conserva una arquitectura amplia, aunque OXXO GAS dejó de acumular y redimir puntos en mayo de 2025. El caso ayuda a medir el costo de comunicar algo que ya no coincide con la operación. BPme, Hidrosina y Rendipuntos siguen en la muestra porque aportan journeys relevantes, pero mantienen preguntas abiertas sobre tasa base, convivencia entre programas o equivalencia de canje.</a:t>
            </a:r>
          </a:p>
          <a:p xmlns:a="http://schemas.openxmlformats.org/drawingml/2006/main">
            <a:r>
              <a:t/>
            </a:r>
          </a:p>
          <a:p xmlns:a="http://schemas.openxmlformats.org/drawingml/2006/main">
            <a:r>
              <a:t>La implicación para AKRON es práctica: primero deben funcionar la identificación, la acreditación y la recuperación de movimientos. Después tiene sentido ampliar niveles, retos o aliados.</a:t>
            </a:r>
          </a:p>
          <a:p xmlns:a="http://schemas.openxmlformats.org/drawingml/2006/main">
            <a:r>
              <a:t/>
            </a:r>
          </a:p>
          <a:p xmlns:a="http://schemas.openxmlformats.org/drawingml/2006/main">
            <a:r>
              <a:t>TRANSICIÓN O CIERRE</a:t>
            </a:r>
          </a:p>
          <a:p xmlns:a="http://schemas.openxmlformats.org/drawingml/2006/main">
            <a:r>
              <a:t>Los casos adyacentes y de electromovilidad amplían esa lectura sin perder el criterio operativo.</a:t>
            </a:r>
          </a:p>
          <a:p xmlns:a="http://schemas.openxmlformats.org/drawingml/2006/main">
            <a:r>
              <a:t/>
            </a:r>
          </a:p>
          <a:p xmlns:a="http://schemas.openxmlformats.org/drawingml/2006/main">
            <a:r>
              <a:t>FUENTES</a:t>
            </a:r>
          </a:p>
          <a:p xmlns:a="http://schemas.openxmlformats.org/drawingml/2006/main">
            <a:r>
              <a:t>Términos Mi App G500: https://g500network.com/mi-app-g500-terminos-y-condiciones/.</a:t>
            </a:r>
          </a:p>
          <a:p xmlns:a="http://schemas.openxmlformats.org/drawingml/2006/main">
            <a:r>
              <a:t>Términos Sevenly: https://7-eleven.com.mx/nuestra-empresa/aviso-de-privacidad-sevenly/.</a:t>
            </a:r>
          </a:p>
          <a:p xmlns:a="http://schemas.openxmlformats.org/drawingml/2006/main">
            <a:r>
              <a:t>Términos Spin Premia OXXO GAS: https://recompensas.spinpremia.com/tyc-programa-lealtad-SpinPremia-OXXOGAS.</a:t>
            </a:r>
          </a:p>
          <a:p xmlns:a="http://schemas.openxmlformats.org/drawingml/2006/main">
            <a:r>
              <a:t>App Hidrosina: https://www.hidrosina.com.mx/grupo/app-hidrosina/, Términos Rendipuntos: https://rendipuntos.com/terminosycondiciones/ y Reto Mobil: https://www.mobil.com.mx/es-mx/gasolina/retomobil.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Los referentes adyacentes muestran formas distintas de construir recurrencia. Cinépolis combina visitas, niveles y experiencias. Starbucks integra pago, historial, estrellas y personalización. Doters extiende una moneda a aliados y usos diferentes. No proponemos copiar estos modelos. Los usamos para entender cómo una persona ve su progreso y cómo una identidad puede funcionar en varias ocasiones.</a:t>
            </a:r>
          </a:p>
          <a:p xmlns:a="http://schemas.openxmlformats.org/drawingml/2006/main">
            <a:r>
              <a:t/>
            </a:r>
          </a:p>
          <a:p xmlns:a="http://schemas.openxmlformats.org/drawingml/2006/main">
            <a:r>
              <a:t>En electromovilidad, Vemo y Evergo elevan el estándar operativo. La experiencia incluye mapa, disponibilidad, inicio de carga, pago, historial, factura y soporte. Vemo añade Más Watts, un esquema selectivo con vigencia publicada hasta el treinta de noviembre de 2026. Debemos tratarlo como una promoción temporal mientras no exista evidencia de continuidad. En Evergo no encontramos un programa de loyalty vigente. Por eso funciona como control de utilidad digital, no como programa de recompensas.</a:t>
            </a:r>
          </a:p>
          <a:p xmlns:a="http://schemas.openxmlformats.org/drawingml/2006/main">
            <a:r>
              <a:t/>
            </a:r>
          </a:p>
          <a:p xmlns:a="http://schemas.openxmlformats.org/drawingml/2006/main">
            <a:r>
              <a:t>La lección para AKRON es que la confiabilidad también genera lealtad. En movilidad eléctrica, resolver una carga sin incertidumbre puede tener más valor que una mecánica de puntos añadida antes de tiempo.</a:t>
            </a:r>
          </a:p>
          <a:p xmlns:a="http://schemas.openxmlformats.org/drawingml/2006/main">
            <a:r>
              <a:t/>
            </a:r>
          </a:p>
          <a:p xmlns:a="http://schemas.openxmlformats.org/drawingml/2006/main">
            <a:r>
              <a:t>TRANSICIÓN O CIERRE</a:t>
            </a:r>
          </a:p>
          <a:p xmlns:a="http://schemas.openxmlformats.org/drawingml/2006/main">
            <a:r>
              <a:t>Las reseñas públicas refuerzan dónde conviene concentrar las pruebas, aunque no sustituyen la observación directa.</a:t>
            </a:r>
          </a:p>
          <a:p xmlns:a="http://schemas.openxmlformats.org/drawingml/2006/main">
            <a:r>
              <a:t/>
            </a:r>
          </a:p>
          <a:p xmlns:a="http://schemas.openxmlformats.org/drawingml/2006/main">
            <a:r>
              <a:t>FUENTES</a:t>
            </a:r>
          </a:p>
          <a:p xmlns:a="http://schemas.openxmlformats.org/drawingml/2006/main">
            <a:r>
              <a:t>Términos Club Cinépolis: https://cinepolis.com/club-cinepolis-id/terminos-condiciones-club-cinepolis.</a:t>
            </a:r>
          </a:p>
          <a:p xmlns:a="http://schemas.openxmlformats.org/drawingml/2006/main">
            <a:r>
              <a:t>Términos Starbucks Rewards: https://rewards.starbucks.mx/tos/rewards y Términos Doters: https://www.doters.com/legal/tyc.</a:t>
            </a:r>
          </a:p>
          <a:p xmlns:a="http://schemas.openxmlformats.org/drawingml/2006/main">
            <a:r>
              <a:t>Términos Más Watts: https://vemovilidad.com/terminos/programa-mas-watts.</a:t>
            </a:r>
          </a:p>
          <a:p xmlns:a="http://schemas.openxmlformats.org/drawingml/2006/main">
            <a:r>
              <a:t>Preguntas frecuentes Evergo México: https://evergo.com/soporte/preguntas-frecuentes/.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 muestra reúne cuatrocientas noventa y tres reseñas recientes. Doscientas setenta y ocho son negativas, ciento ochenta y nueve positivas y veintiséis mixtas o neutrales. Esta distribución no representa a toda la base de usuarios. Las tiendas de apps suelen concentrar problemas y experiencias extremas. Por eso no usamos las estrellas para ordenar marcas.</a:t>
            </a:r>
          </a:p>
          <a:p xmlns:a="http://schemas.openxmlformats.org/drawingml/2006/main">
            <a:r>
              <a:t/>
            </a:r>
          </a:p>
          <a:p xmlns:a="http://schemas.openxmlformats.org/drawingml/2006/main">
            <a:r>
              <a:t>Lo valioso está en la repetición de temas. Encontramos ciento seis menciones de estabilidad y rendimiento, noventa sobre el journey de uso, setenta y dos de factura o ticket, sesenta y siete de puntos y redención, y sesenta y dos de registro o acceso. Pago, soporte y disponibilidad también aparecen con frecuencia.</a:t>
            </a:r>
          </a:p>
          <a:p xmlns:a="http://schemas.openxmlformats.org/drawingml/2006/main">
            <a:r>
              <a:t/>
            </a:r>
          </a:p>
          <a:p xmlns:a="http://schemas.openxmlformats.org/drawingml/2006/main">
            <a:r>
              <a:t>Esto cambia la agenda del Human Lab. No basta con preguntar si el beneficio gusta. Tenemos que observar si una persona logra registrarse, identificarse, acreditar una operación, encontrar el saldo, facturar y recuperarse de un error. Para AKRON, la conclusión preliminar es clara: una mecánica atractiva pierde valor si la operación rompe la confianza.</a:t>
            </a:r>
          </a:p>
          <a:p xmlns:a="http://schemas.openxmlformats.org/drawingml/2006/main">
            <a:r>
              <a:t/>
            </a:r>
          </a:p>
          <a:p xmlns:a="http://schemas.openxmlformats.org/drawingml/2006/main">
            <a:r>
              <a:t>TRANSICIÓN O CIERRE</a:t>
            </a:r>
          </a:p>
          <a:p xmlns:a="http://schemas.openxmlformats.org/drawingml/2006/main">
            <a:r>
              <a:t>El siguiente paso convierte esas señales en un protocolo de campo ejecutable y comparable.</a:t>
            </a:r>
          </a:p>
          <a:p xmlns:a="http://schemas.openxmlformats.org/drawingml/2006/main">
            <a:r>
              <a:t/>
            </a:r>
          </a:p>
          <a:p xmlns:a="http://schemas.openxmlformats.org/drawingml/2006/main">
            <a:r>
              <a:t>FUENTES</a:t>
            </a:r>
          </a:p>
          <a:p xmlns:a="http://schemas.openxmlformats.org/drawingml/2006/main">
            <a:r>
              <a:t>Base **Reseñas**: 493 registros anonimizados y sin duplicados, Google Play, corte al 19 de octubre de 2026.</a:t>
            </a:r>
          </a:p>
          <a:p xmlns:a="http://schemas.openxmlformats.org/drawingml/2006/main">
            <a:r>
              <a:t>Resumen de temas: estabilidad 106; journey 90; factura/ticket 72; puntos/redención 67; registro/acceso 62.</a:t>
            </a:r>
          </a:p>
          <a:p xmlns:a="http://schemas.openxmlformats.org/drawingml/2006/main">
            <a:r>
              <a:t>Regla de uso: las reseñas orientan hipótesis y pruebas; los términos oficiales definen las reglas.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El Human Lab trabajará con seis personas: cuatro en Guadalajara y dos en Ciudad de México. Ejecutarán diez journeys: G500, BPme, Sevenly, Spin, Hidrosina, Rendipuntos, Mobil, Starbucks, Vemo Watts y Evergo. La asignación final dependerá de cobertura, estaciones participantes y disponibilidad de cargadores, pero el protocolo será idéntico para todos.</a:t>
            </a:r>
          </a:p>
          <a:p xmlns:a="http://schemas.openxmlformats.org/drawingml/2006/main">
            <a:r>
              <a:t/>
            </a:r>
          </a:p>
          <a:p xmlns:a="http://schemas.openxmlformats.org/drawingml/2006/main">
            <a:r>
              <a:t>Cada prueba registrará objetivo, pasos realizados, tiempo, evidencia visual, resultado, fricciones y recuperación ante fallas. El coordinador de Human Lab en Thinking Group se encargará del reclutamiento, agenda, consentimiento, logística y control de calidad. Juan entregará el brief y resolverá el contexto del estudio. AKRON no participará en la operación. Sólo validará información, complementará el brief cuando corresponda y aprobará cualquier ajuste material.</a:t>
            </a:r>
          </a:p>
          <a:p xmlns:a="http://schemas.openxmlformats.org/drawingml/2006/main">
            <a:r>
              <a:t/>
            </a:r>
          </a:p>
          <a:p xmlns:a="http://schemas.openxmlformats.org/drawingml/2006/main">
            <a:r>
              <a:t>Al terminar campo, el Human Lab devolverá una evidencia estandarizada por journey. Juan y el equipo de análisis la integrarán a la matriz. Thinking Group revisará las diferencias entre promesa y experiencia antes de cerrar el benchmark estratégico, los insights humanos y las recomendaciones accionables.</a:t>
            </a:r>
          </a:p>
          <a:p xmlns:a="http://schemas.openxmlformats.org/drawingml/2006/main">
            <a:r>
              <a:t/>
            </a:r>
          </a:p>
          <a:p xmlns:a="http://schemas.openxmlformats.org/drawingml/2006/main">
            <a:r>
              <a:t>TRANSICIÓN O CIERRE</a:t>
            </a:r>
          </a:p>
          <a:p xmlns:a="http://schemas.openxmlformats.org/drawingml/2006/main">
            <a:r>
              <a:t>Cierro con las decisiones que permiten iniciar esa fase sin perder tiempo ni trazabilidad.</a:t>
            </a:r>
          </a:p>
          <a:p xmlns:a="http://schemas.openxmlformats.org/drawingml/2006/main">
            <a:r>
              <a:t/>
            </a:r>
          </a:p>
          <a:p xmlns:a="http://schemas.openxmlformats.org/drawingml/2006/main">
            <a:r>
              <a:t>FUENTES</a:t>
            </a:r>
          </a:p>
          <a:p xmlns:a="http://schemas.openxmlformats.org/drawingml/2006/main">
            <a:r>
              <a:t>Ajuste solicitado por AKRON: 4 participantes en Guadalajara y 2 en Ciudad de México.</a:t>
            </a:r>
          </a:p>
          <a:p xmlns:a="http://schemas.openxmlformats.org/drawingml/2006/main">
            <a:r>
              <a:t>Libro de trabajo: **Journeys**, J01 a J10; **Control**, pendientes P01 a P08.</a:t>
            </a:r>
          </a:p>
          <a:p xmlns:a="http://schemas.openxmlformats.org/drawingml/2006/main">
            <a:r>
              <a:t>Roles acordados: AKRON valida y aprueba; Thinking Group coordina y opera; Juan entrega el brief y revisa resultados.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Para socios, hoy necesitamos confirmar tres cosas: el inicio del Human Lab, la persona que coordinará el campo y la ventana operativa con presupuesto e incentivos. También debemos proteger la secuencia metodológica: el material sale a campo como hipótesis y regresa a análisis antes de cerrar conclusiones comparativas.</a:t>
            </a:r>
          </a:p>
          <a:p xmlns:a="http://schemas.openxmlformats.org/drawingml/2006/main">
            <a:r>
              <a:t/>
            </a:r>
          </a:p>
          <a:p xmlns:a="http://schemas.openxmlformats.org/drawingml/2006/main">
            <a:r>
              <a:t>Para AKRON, la solicitud es más ligera. Necesitamos que valide el paquete de continuidad y ayude sólo con los accesos que no podemos resolver de forma pública: dos cuentas de prueba, un contacto para validaciones, autorización para documentar la navegación y acceso controlado a una experiencia EV o QR cuando aplique. Si no existe alguno de esos accesos, lo registramos como limitación y seguimos con el resto de la muestra.</a:t>
            </a:r>
          </a:p>
          <a:p xmlns:a="http://schemas.openxmlformats.org/drawingml/2006/main">
            <a:r>
              <a:t/>
            </a:r>
          </a:p>
          <a:p xmlns:a="http://schemas.openxmlformats.org/drawingml/2006/main">
            <a:r>
              <a:t>Después del campo, integraremos la evidencia a los treinta y un criterios, revisaremos cada diferencia relevante y prepararemos la lectura estratégica. El entregable final seguirá la propuesta aprobada: benchmark estratégico, insights humanos y recomendaciones accionables, con mapa de oportunidades, quick wins y roadmap.</a:t>
            </a:r>
          </a:p>
          <a:p xmlns:a="http://schemas.openxmlformats.org/drawingml/2006/main">
            <a:r>
              <a:t/>
            </a:r>
          </a:p>
          <a:p xmlns:a="http://schemas.openxmlformats.org/drawingml/2006/main">
            <a:r>
              <a:t>La decisión de hoy es autorizar una validación disciplinada que nos permita recomendar con evidencia, sin ampliar ni cambiar el alcance aprobado.</a:t>
            </a:r>
          </a:p>
          <a:p xmlns:a="http://schemas.openxmlformats.org/drawingml/2006/main">
            <a:r>
              <a:t/>
            </a:r>
          </a:p>
          <a:p xmlns:a="http://schemas.openxmlformats.org/drawingml/2006/main">
            <a:r>
              <a:t>TRANSICIÓN O CIERRE</a:t>
            </a:r>
          </a:p>
          <a:p xmlns:a="http://schemas.openxmlformats.org/drawingml/2006/main">
            <a:r>
              <a:t>Si estamos de acuerdo con este paquete, el Human Lab puede tomar la estafeta sin reabrir alcance y regresar resultados en el formato necesario para la revisión final.</a:t>
            </a:r>
          </a:p>
          <a:p xmlns:a="http://schemas.openxmlformats.org/drawingml/2006/main">
            <a:r>
              <a:t/>
            </a:r>
          </a:p>
          <a:p xmlns:a="http://schemas.openxmlformats.org/drawingml/2006/main">
            <a:r>
              <a:t>FUENTES</a:t>
            </a:r>
          </a:p>
          <a:p xmlns:a="http://schemas.openxmlformats.org/drawingml/2006/main">
            <a:r>
              <a:t>Libro de trabajo: **Control**, pendientes críticos y responsables.</a:t>
            </a:r>
          </a:p>
          <a:p xmlns:a="http://schemas.openxmlformats.org/drawingml/2006/main">
            <a:r>
              <a:t>Paquete mínimo de acceso para AKRON: 2 cuentas, contacto de validación, permiso de documentación y prueba EV o QR controlada.</a:t>
            </a:r>
          </a:p>
          <a:p xmlns:a="http://schemas.openxmlformats.org/drawingml/2006/main">
            <a:r>
              <a:t>Propuesta aprobada: Human Lab antes del análisis estratégico y del roadmap final.</a:t>
            </a:r>
          </a:p>
          <a:p xmlns:a="http://schemas.openxmlformats.org/drawingml/2006/main">
            <a:r>
              <a:t>Regla de gobierno: las conclusiones y recomendaciones se cierran después de integrar y revisar la evidencia de campo.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96ae8cd14d4432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d0510f65d81415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f227a80cb004dc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b59e472f7704f1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57b32c39b184dd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2e374c511074e0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AE4C0E7-242E-4C0C-8183-CEFBD1EA7BC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EF32EA6-35C1-4B8E-8B58-612F49F95CC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63B9819-1A32-4900-B5F1-3AF031C139D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2BEFAF5-6DB8-46A8-A678-5FD9CB435A9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4BD71A8-F3F5-4F5E-915C-06E6D233458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C257141-49B2-4292-85BC-AF98BB0D360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FE51F1F-4599-4E65-8137-88C0492230A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41BC2B4-8A5E-4379-8A4A-EF2EC69E4FC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E20F4E7-2C08-4B8C-97E6-A50B5AF501F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9E0951A-A4DD-4AB9-8671-9F28DCF3E3E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b9fa077b9194f7a" /><Relationship Type="http://schemas.openxmlformats.org/officeDocument/2006/relationships/slideLayout" Target="/ppt/slideLayouts/slideLayout1.xml" Id="Rdf69e0f6ef224b08" /><Relationship Type="http://schemas.openxmlformats.org/officeDocument/2006/relationships/slideLayout" Target="/ppt/slideLayouts/slideLayout2.xml" Id="Rfccbc6158c2b4129" /><Relationship Type="http://schemas.openxmlformats.org/officeDocument/2006/relationships/slideLayout" Target="/ppt/slideLayouts/slideLayout3.xml" Id="Rd669b18f2ffb4d9c" /><Relationship Type="http://schemas.openxmlformats.org/officeDocument/2006/relationships/slideLayout" Target="/ppt/slideLayouts/slideLayout4.xml" Id="R01a90110605d4490" /><Relationship Type="http://schemas.openxmlformats.org/officeDocument/2006/relationships/slideLayout" Target="/ppt/slideLayouts/slideLayout5.xml" Id="R9fa3f34d164f4923" /><Relationship Type="http://schemas.openxmlformats.org/officeDocument/2006/relationships/slideLayout" Target="/ppt/slideLayouts/slideLayout6.xml" Id="Rd6e39b5e57e241f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f69e0f6ef224b08"/>
    <p:sldLayoutId xmlns:r="http://schemas.openxmlformats.org/officeDocument/2006/relationships" id="2147483650" r:id="Rfccbc6158c2b4129"/>
    <p:sldLayoutId xmlns:r="http://schemas.openxmlformats.org/officeDocument/2006/relationships" id="2147483651" r:id="Rd669b18f2ffb4d9c"/>
    <p:sldLayoutId xmlns:r="http://schemas.openxmlformats.org/officeDocument/2006/relationships" id="2147483652" r:id="R01a90110605d4490"/>
    <p:sldLayoutId xmlns:r="http://schemas.openxmlformats.org/officeDocument/2006/relationships" id="2147483653" r:id="R9fa3f34d164f4923"/>
    <p:sldLayoutId xmlns:r="http://schemas.openxmlformats.org/officeDocument/2006/relationships" id="2147483654" r:id="Rd6e39b5e57e241f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7648a065a1f406e" /><Relationship Type="http://schemas.openxmlformats.org/officeDocument/2006/relationships/image" Target="/ppt/media/image.png" Id="R85cc25f0dbc344b5" /><Relationship Type="http://schemas.openxmlformats.org/officeDocument/2006/relationships/image" Target="/ppt/media/image2.png" Id="R2439be60c079405b" /><Relationship Type="http://schemas.openxmlformats.org/officeDocument/2006/relationships/notesSlide" Target="/ppt/notesSlides/notesSlide1.xml" Id="Rc765f20e9cdd4de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8df5a011fbb497d" /><Relationship Type="http://schemas.openxmlformats.org/officeDocument/2006/relationships/image" Target="/ppt/media/image3.png" Id="R6d2429951d2f48ef" /><Relationship Type="http://schemas.openxmlformats.org/officeDocument/2006/relationships/image" Target="/ppt/media/image4.png" Id="Rf47bc96c8f4a472f" /><Relationship Type="http://schemas.openxmlformats.org/officeDocument/2006/relationships/notesSlide" Target="/ppt/notesSlides/notesSlide2.xml" Id="R4fc32aeb58fc41e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2087eadc50147ee" /><Relationship Type="http://schemas.openxmlformats.org/officeDocument/2006/relationships/image" Target="/ppt/media/image5.png" Id="R4f91980528f84768" /><Relationship Type="http://schemas.openxmlformats.org/officeDocument/2006/relationships/image" Target="/ppt/media/image6.png" Id="Rc66927ab2d594a93" /><Relationship Type="http://schemas.openxmlformats.org/officeDocument/2006/relationships/notesSlide" Target="/ppt/notesSlides/notesSlide3.xml" Id="Rb6b9a8656b49461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a5c6abe0a4247fa" /><Relationship Type="http://schemas.openxmlformats.org/officeDocument/2006/relationships/image" Target="/ppt/media/image7.png" Id="R561abb64dc2440c0" /><Relationship Type="http://schemas.openxmlformats.org/officeDocument/2006/relationships/image" Target="/ppt/media/image8.png" Id="R683fa8fdf055491c" /><Relationship Type="http://schemas.openxmlformats.org/officeDocument/2006/relationships/notesSlide" Target="/ppt/notesSlides/notesSlide4.xml" Id="R8e968697cc114aa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6ce973e1ec84a5e" /><Relationship Type="http://schemas.openxmlformats.org/officeDocument/2006/relationships/image" Target="/ppt/media/image9.png" Id="R48921bcab44443d2" /><Relationship Type="http://schemas.openxmlformats.org/officeDocument/2006/relationships/image" Target="/ppt/media/image10.png" Id="R34fab381f4204e35" /><Relationship Type="http://schemas.openxmlformats.org/officeDocument/2006/relationships/notesSlide" Target="/ppt/notesSlides/notesSlide5.xml" Id="R75a08972b2fc468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2b08329e0c64849" /><Relationship Type="http://schemas.openxmlformats.org/officeDocument/2006/relationships/image" Target="/ppt/media/image11.png" Id="R16a3a2d6fa7f45b0" /><Relationship Type="http://schemas.openxmlformats.org/officeDocument/2006/relationships/image" Target="/ppt/media/image12.png" Id="R6efa4da1aad6419f" /><Relationship Type="http://schemas.openxmlformats.org/officeDocument/2006/relationships/notesSlide" Target="/ppt/notesSlides/notesSlide6.xml" Id="R8604e77cdd1447d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7f0c6d0ccfd4d0a" /><Relationship Type="http://schemas.openxmlformats.org/officeDocument/2006/relationships/image" Target="/ppt/media/image13.png" Id="R141e6ccee10a4be5" /><Relationship Type="http://schemas.openxmlformats.org/officeDocument/2006/relationships/image" Target="/ppt/media/image14.png" Id="R60cb7c1a82c5456e" /><Relationship Type="http://schemas.openxmlformats.org/officeDocument/2006/relationships/notesSlide" Target="/ppt/notesSlides/notesSlide7.xml" Id="R4ad843d7428846e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d6bae8f908c4227" /><Relationship Type="http://schemas.openxmlformats.org/officeDocument/2006/relationships/chart" Target="/ppt/slides/charts/chart1.xml" Id="R6ee035a0cdc44a45" /><Relationship Type="http://schemas.openxmlformats.org/officeDocument/2006/relationships/image" Target="/ppt/media/image15.png" Id="Red227e53ca35443b" /><Relationship Type="http://schemas.openxmlformats.org/officeDocument/2006/relationships/image" Target="/ppt/media/image16.png" Id="Rd3aa368875434b0e" /><Relationship Type="http://schemas.openxmlformats.org/officeDocument/2006/relationships/notesSlide" Target="/ppt/notesSlides/notesSlide8.xml" Id="Rc0399bcb12004cc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e25b80e26b294f76" /><Relationship Type="http://schemas.openxmlformats.org/officeDocument/2006/relationships/image" Target="/ppt/media/image17.png" Id="R81ae962a540f4417" /><Relationship Type="http://schemas.openxmlformats.org/officeDocument/2006/relationships/image" Target="/ppt/media/image18.png" Id="Rd580deff9c674358" /><Relationship Type="http://schemas.openxmlformats.org/officeDocument/2006/relationships/notesSlide" Target="/ppt/notesSlides/notesSlide9.xml" Id="R39e1d2469cf7416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3ff7d4fcbd8744ee" /><Relationship Type="http://schemas.openxmlformats.org/officeDocument/2006/relationships/image" Target="/ppt/media/image19.png" Id="R85f6cda7dd7a4ac9" /><Relationship Type="http://schemas.openxmlformats.org/officeDocument/2006/relationships/image" Target="/ppt/media/image20.png" Id="R76e8683f54a64848" /><Relationship Type="http://schemas.openxmlformats.org/officeDocument/2006/relationships/notesSlide" Target="/ppt/notesSlides/notesSlide10.xml" Id="R163e6cdb408e4209"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Menciones</c:v>
          </c:tx>
          <c:spPr>
            <a:solidFill xmlns:a="http://schemas.openxmlformats.org/drawingml/2006/main">
              <a:srgbClr val="0046A3"/>
            </a:solidFill>
          </c:spPr>
          <c:invertIfNegative val="0"/>
          <c:dPt>
            <c:idx val="0"/>
            <c:invertIfNegative val="0"/>
            <c:spPr>
              <a:solidFill xmlns:a="http://schemas.openxmlformats.org/drawingml/2006/main">
                <a:srgbClr val="ED1B2E"/>
              </a:solidFill>
            </c:spPr>
          </c:dPt>
          <c:cat>
            <c:strRef>
              <c:f>'Chart Data'!$A$2:$A$7</c:f>
              <c:strCache>
                <c:ptCount val="6"/>
                <c:pt idx="0">
                  <c:v>Estabilidad</c:v>
                </c:pt>
                <c:pt idx="1">
                  <c:v>Journey</c:v>
                </c:pt>
                <c:pt idx="2">
                  <c:v>Factura o ticket</c:v>
                </c:pt>
                <c:pt idx="3">
                  <c:v>Puntos y canje</c:v>
                </c:pt>
                <c:pt idx="4">
                  <c:v>Registro y acceso</c:v>
                </c:pt>
                <c:pt idx="5">
                  <c:v>Pago y saldo</c:v>
                </c:pt>
              </c:strCache>
            </c:strRef>
          </c:cat>
          <c:val>
            <c:numRef>
              <c:f>'Chart Data'!$B$2:$B$7</c:f>
              <c:numCache>
                <c:formatCode>General</c:formatCode>
                <c:ptCount val="6"/>
                <c:pt idx="0">
                  <c:v>106</c:v>
                </c:pt>
                <c:pt idx="1">
                  <c:v>90</c:v>
                </c:pt>
                <c:pt idx="2">
                  <c:v>72</c:v>
                </c:pt>
                <c:pt idx="3">
                  <c:v>67</c:v>
                </c:pt>
                <c:pt idx="4">
                  <c:v>62</c:v>
                </c:pt>
                <c:pt idx="5">
                  <c:v>48</c:v>
                </c:pt>
              </c:numCache>
            </c:numRef>
          </c:val>
        </c:ser>
        <c:dLbls>
          <c:txPr>
            <a:bodyPr xmlns:a="http://schemas.openxmlformats.org/drawingml/2006/main" anchorCtr="1"/>
            <a:lstStyle xmlns:a="http://schemas.openxmlformats.org/drawingml/2006/main"/>
            <a:p xmlns:a="http://schemas.openxmlformats.org/drawingml/2006/main">
              <a:pPr>
                <a:defRPr sz="1050" b="1">
                  <a:solidFill>
                    <a:srgbClr val="061B45"/>
                  </a:solidFill>
                  <a:latin typeface="Montserrat"/>
                  <a:ea typeface="Montserrat"/>
                  <a:cs typeface="Montserrat"/>
                </a:defRPr>
              </a:pPr>
            </a:p>
          </c:txPr>
          <c:dLblPos val="outEnd"/>
          <c:showLegendKey val="0"/>
          <c:showVal val="1"/>
          <c:showCatName val="0"/>
          <c:showSerName val="0"/>
          <c:showPercent val="0"/>
          <c:showBubbleSize val="0"/>
          <c:showLeaderLines val="0"/>
        </c:dLbls>
        <c:gapWidth val="45"/>
        <c:axId val="48650112"/>
        <c:axId val="48672768"/>
      </c:barChart>
      <c:catAx>
        <c:axId val="48650112"/>
        <c:scaling>
          <c:orientation val="minMax"/>
        </c:scaling>
        <c:delete val="0"/>
        <c:axPos val="l"/>
        <c:majorGridlines>
          <c:spPr>
            <a:ln xmlns:a="http://schemas.openxmlformats.org/drawingml/2006/main" w="9525">
              <a:solidFill>
                <a:srgbClr val="D9E0EA"/>
              </a:solidFill>
              <a:prstDash val="solid"/>
            </a:ln>
          </c:spPr>
        </c:majorGridlines>
        <c:numFmt formatCode="General"/>
        <c:majorTickMark val="none"/>
        <c:minorTickMark val="none"/>
        <c:tickLblPos val="low"/>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050">
                <a:solidFill>
                  <a:srgbClr val="061B45"/>
                </a:solidFill>
                <a:latin typeface="Montserrat"/>
                <a:ea typeface="Montserrat"/>
                <a:cs typeface="Montserrat"/>
              </a:defRPr>
            </a:pPr>
          </a:p>
        </c:txPr>
        <c:crossAx val="48672768"/>
      </c:catAx>
      <c:valAx>
        <c:axId val="48672768"/>
        <c:scaling>
          <c:orientation val="minMax"/>
        </c:scaling>
        <c:delete val="0"/>
        <c:axPos val="b"/>
        <c:majorGridlines>
          <c:spPr>
            <a:ln xmlns:a="http://schemas.openxmlformats.org/drawingml/2006/main" w="9525">
              <a:solidFill>
                <a:srgbClr val="D9E0EA"/>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75">
                <a:solidFill>
                  <a:srgbClr val="6E7C96"/>
                </a:solidFill>
                <a:latin typeface="Montserrat"/>
                <a:ea typeface="Montserrat"/>
                <a:cs typeface="Montserrat"/>
              </a:defRPr>
            </a:pPr>
          </a:p>
        </c:txPr>
        <c:crossAx val="48650112"/>
        <c:crossBetween val="between"/>
        <c:majorUnit val="20"/>
      </c:valAx>
      <c:spPr>
        <a:solidFill xmlns:a="http://schemas.openxmlformats.org/drawingml/2006/main">
          <a:srgbClr val="FFFFFF"/>
        </a:solidFill>
        <a:ln xmlns:a="http://schemas.openxmlformats.org/drawingml/2006/main" w="0">
          <a:solidFill>
            <a:srgbClr val="FFFFFF"/>
          </a:solidFill>
          <a:prstDash val="solid"/>
        </a:ln>
      </c:spPr>
    </c:plotArea>
    <c:plotVisOnly val="1"/>
  </c:chart>
  <c:spPr>
    <a:solidFill xmlns:a="http://schemas.openxmlformats.org/drawingml/2006/main">
      <a:srgbClr val="FFFFFF"/>
    </a:solidFill>
    <a:ln xmlns:a="http://schemas.openxmlformats.org/drawingml/2006/main" w="0">
      <a:solidFill>
        <a:srgbClr val="FFFFFF"/>
      </a:solidFill>
      <a:prstDash val="solid"/>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061B45"/>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5993661F-EA87-4EBD-B27E-5A76BA955814}"/>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ED1B2E"/>
          </a:solidFill>
          <a:ln xmlns:a="http://schemas.openxmlformats.org/drawingml/2006/main" w="0">
            <a:noFill/>
            <a:prstDash val="solid"/>
          </a:ln>
        </p:spPr>
      </p:sp>
      <p:pic>
        <p:nvPicPr>
          <p:cNvPr id="2" name="">
            <a:extLst xmlns:a="http://schemas.openxmlformats.org/drawingml/2006/main">
              <a:ext uri="{FF2B5EF4-FFF2-40B4-BE49-F238E27FC236}">
                <a16:creationId xmlns:a16="http://schemas.microsoft.com/office/drawing/2014/main" id="{6880967B-2235-40EB-8DCB-CE1F8B4C5D6D}"/>
              </a:ext>
            </a:extLst>
          </p:cNvPr>
          <p:cNvPicPr>
            <a:picLocks xmlns:a="http://schemas.openxmlformats.org/drawingml/2006/main" noChangeAspect="1"/>
          </p:cNvPicPr>
          <p:nvPr/>
        </p:nvPicPr>
        <p:blipFill>
          <a:blip xmlns:r="http://schemas.openxmlformats.org/officeDocument/2006/relationships" xmlns:a="http://schemas.openxmlformats.org/drawingml/2006/main" r:embed="R85cc25f0dbc344b5"/>
          <a:stretch xmlns:a="http://schemas.openxmlformats.org/drawingml/2006/main"/>
        </p:blipFill>
        <p:spPr>
          <a:xfrm xmlns:a="http://schemas.openxmlformats.org/drawingml/2006/main">
            <a:off x="571275" y="361950"/>
            <a:ext cx="2343600" cy="4572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DF711F0-C17D-4869-8A6B-10699EC365B8}"/>
              </a:ext>
            </a:extLst>
          </p:cNvPr>
          <p:cNvSpPr>
            <a:spLocks xmlns:a="http://schemas.openxmlformats.org/drawingml/2006/main" noGrp="1"/>
          </p:cNvSpPr>
          <p:nvPr/>
        </p:nvSpPr>
        <p:spPr>
          <a:xfrm xmlns:a="http://schemas.openxmlformats.org/drawingml/2006/main">
            <a:off x="8953500" y="304800"/>
            <a:ext cx="2647950" cy="5334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4" name="">
            <a:extLst xmlns:a="http://schemas.openxmlformats.org/drawingml/2006/main">
              <a:ext uri="{FF2B5EF4-FFF2-40B4-BE49-F238E27FC236}">
                <a16:creationId xmlns:a16="http://schemas.microsoft.com/office/drawing/2014/main" id="{ACB9CC8C-A458-4BFC-9068-9F32A1A451C9}"/>
              </a:ext>
            </a:extLst>
          </p:cNvPr>
          <p:cNvPicPr>
            <a:picLocks xmlns:a="http://schemas.openxmlformats.org/drawingml/2006/main" noChangeAspect="1"/>
          </p:cNvPicPr>
          <p:nvPr/>
        </p:nvPicPr>
        <p:blipFill>
          <a:blip xmlns:r="http://schemas.openxmlformats.org/officeDocument/2006/relationships" xmlns:a="http://schemas.openxmlformats.org/drawingml/2006/main" r:embed="R2439be60c079405b"/>
          <a:stretch xmlns:a="http://schemas.openxmlformats.org/drawingml/2006/main"/>
        </p:blipFill>
        <p:spPr>
          <a:xfrm xmlns:a="http://schemas.openxmlformats.org/drawingml/2006/main">
            <a:off x="9665154" y="409575"/>
            <a:ext cx="1224643" cy="3429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EE39DD54-DEAD-4731-B59D-991FA94CCC57}"/>
              </a:ext>
            </a:extLst>
          </p:cNvPr>
          <p:cNvSpPr>
            <a:spLocks xmlns:a="http://schemas.openxmlformats.org/drawingml/2006/main" noGrp="1"/>
          </p:cNvSpPr>
          <p:nvPr/>
        </p:nvSpPr>
        <p:spPr>
          <a:xfrm xmlns:a="http://schemas.openxmlformats.org/drawingml/2006/main">
            <a:off x="552450" y="1428750"/>
            <a:ext cx="5715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275" b="1">
                <a:solidFill>
                  <a:srgbClr val="ED1B2E"/>
                </a:solidFill>
                <a:latin typeface="Montserrat"/>
                <a:ea typeface="Montserrat"/>
                <a:cs typeface="Montserrat"/>
              </a:defRPr>
            </a:defPPr>
          </a:lstStyle>
          <a:p xmlns:a="http://schemas.openxmlformats.org/drawingml/2006/main">
            <a:pPr algn="l">
              <a:defRPr sz="1275" b="1">
                <a:solidFill>
                  <a:srgbClr val="ED1B2E"/>
                </a:solidFill>
                <a:latin typeface="Montserrat"/>
                <a:ea typeface="Montserrat"/>
                <a:cs typeface="Montserrat"/>
              </a:defRPr>
            </a:pPr>
            <a:r>
              <a:rPr sz="1275" b="1">
                <a:solidFill>
                  <a:srgbClr val="ED1B2E"/>
                </a:solidFill>
                <a:latin typeface="Montserrat"/>
                <a:ea typeface="Montserrat"/>
                <a:cs typeface="Montserrat"/>
              </a:rPr>
              <a:t>BENCHMARK NACIONAL</a:t>
            </a:r>
          </a:p>
        </p:txBody>
      </p:sp>
      <p:sp>
        <p:nvSpPr>
          <p:cNvPr id="6" name="">
            <a:extLst xmlns:a="http://schemas.openxmlformats.org/drawingml/2006/main">
              <a:ext uri="{FF2B5EF4-FFF2-40B4-BE49-F238E27FC236}">
                <a16:creationId xmlns:a16="http://schemas.microsoft.com/office/drawing/2014/main" id="{660D7C77-8541-4385-8F03-2DE6A13A363B}"/>
              </a:ext>
            </a:extLst>
          </p:cNvPr>
          <p:cNvSpPr>
            <a:spLocks xmlns:a="http://schemas.openxmlformats.org/drawingml/2006/main" noGrp="1"/>
          </p:cNvSpPr>
          <p:nvPr/>
        </p:nvSpPr>
        <p:spPr>
          <a:xfrm xmlns:a="http://schemas.openxmlformats.org/drawingml/2006/main">
            <a:off x="552450" y="1809750"/>
            <a:ext cx="6477000" cy="1466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3750" b="1">
                <a:solidFill>
                  <a:srgbClr val="FFFFFF"/>
                </a:solidFill>
                <a:latin typeface="Montserrat"/>
                <a:ea typeface="Montserrat"/>
                <a:cs typeface="Montserrat"/>
              </a:defRPr>
            </a:defPPr>
          </a:lstStyle>
          <a:p xmlns:a="http://schemas.openxmlformats.org/drawingml/2006/main">
            <a:pPr algn="l">
              <a:defRPr sz="3750" b="1">
                <a:solidFill>
                  <a:srgbClr val="FFFFFF"/>
                </a:solidFill>
                <a:latin typeface="Montserrat"/>
                <a:ea typeface="Montserrat"/>
                <a:cs typeface="Montserrat"/>
              </a:defRPr>
            </a:pPr>
            <a:r>
              <a:rPr sz="3750" b="1">
                <a:solidFill>
                  <a:srgbClr val="FFFFFF"/>
                </a:solidFill>
                <a:latin typeface="Montserrat"/>
                <a:ea typeface="Montserrat"/>
                <a:cs typeface="Montserrat"/>
              </a:rPr>
              <a:t>Loyalty, rewards</a:t>
            </a:r>
          </a:p>
          <a:p xmlns:a="http://schemas.openxmlformats.org/drawingml/2006/main">
            <a:pPr algn="l">
              <a:defRPr sz="3750" b="1">
                <a:solidFill>
                  <a:srgbClr val="FFFFFF"/>
                </a:solidFill>
                <a:latin typeface="Montserrat"/>
                <a:ea typeface="Montserrat"/>
                <a:cs typeface="Montserrat"/>
              </a:defRPr>
            </a:pPr>
            <a:r>
              <a:rPr sz="3750" b="1">
                <a:solidFill>
                  <a:srgbClr val="FFFFFF"/>
                </a:solidFill>
                <a:latin typeface="Montserrat"/>
                <a:ea typeface="Montserrat"/>
                <a:cs typeface="Montserrat"/>
              </a:rPr>
              <a:t>y experiencia digital</a:t>
            </a:r>
          </a:p>
        </p:txBody>
      </p:sp>
      <p:sp>
        <p:nvSpPr>
          <p:cNvPr id="7" name="">
            <a:extLst xmlns:a="http://schemas.openxmlformats.org/drawingml/2006/main">
              <a:ext uri="{FF2B5EF4-FFF2-40B4-BE49-F238E27FC236}">
                <a16:creationId xmlns:a16="http://schemas.microsoft.com/office/drawing/2014/main" id="{22240240-C2A7-4417-A7CC-976F67F38B45}"/>
              </a:ext>
            </a:extLst>
          </p:cNvPr>
          <p:cNvSpPr>
            <a:spLocks xmlns:a="http://schemas.openxmlformats.org/drawingml/2006/main" noGrp="1"/>
          </p:cNvSpPr>
          <p:nvPr/>
        </p:nvSpPr>
        <p:spPr>
          <a:xfrm xmlns:a="http://schemas.openxmlformats.org/drawingml/2006/main">
            <a:off x="552450" y="3505200"/>
            <a:ext cx="1066800" cy="0"/>
          </a:xfrm>
          <a:prstGeom xmlns:a="http://schemas.openxmlformats.org/drawingml/2006/main" prst="line">
            <a:avLst/>
          </a:prstGeom>
          <a:noFill xmlns:a="http://schemas.openxmlformats.org/drawingml/2006/main"/>
          <a:ln xmlns:a="http://schemas.openxmlformats.org/drawingml/2006/main" w="38100">
            <a:solidFill>
              <a:srgbClr val="ED1B2E"/>
            </a:solidFill>
            <a:prstDash val="solid"/>
          </a:ln>
        </p:spPr>
      </p:sp>
      <p:sp>
        <p:nvSpPr>
          <p:cNvPr id="8" name="">
            <a:extLst xmlns:a="http://schemas.openxmlformats.org/drawingml/2006/main">
              <a:ext uri="{FF2B5EF4-FFF2-40B4-BE49-F238E27FC236}">
                <a16:creationId xmlns:a16="http://schemas.microsoft.com/office/drawing/2014/main" id="{0A212A3F-8FF6-47DC-9772-15641FBD88BB}"/>
              </a:ext>
            </a:extLst>
          </p:cNvPr>
          <p:cNvSpPr>
            <a:spLocks xmlns:a="http://schemas.openxmlformats.org/drawingml/2006/main" noGrp="1"/>
          </p:cNvSpPr>
          <p:nvPr/>
        </p:nvSpPr>
        <p:spPr>
          <a:xfrm xmlns:a="http://schemas.openxmlformats.org/drawingml/2006/main">
            <a:off x="552450" y="3714750"/>
            <a:ext cx="4953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800" b="1">
                <a:solidFill>
                  <a:srgbClr val="FFFFFF"/>
                </a:solidFill>
                <a:latin typeface="Montserrat"/>
                <a:ea typeface="Montserrat"/>
                <a:cs typeface="Montserrat"/>
              </a:defRPr>
            </a:defPPr>
          </a:lstStyle>
          <a:p xmlns:a="http://schemas.openxmlformats.org/drawingml/2006/main">
            <a:pPr algn="l">
              <a:defRPr sz="1800" b="1">
                <a:solidFill>
                  <a:srgbClr val="FFFFFF"/>
                </a:solidFill>
                <a:latin typeface="Montserrat"/>
                <a:ea typeface="Montserrat"/>
                <a:cs typeface="Montserrat"/>
              </a:defRPr>
            </a:pPr>
            <a:r>
              <a:rPr sz="1800" b="1">
                <a:solidFill>
                  <a:srgbClr val="FFFFFF"/>
                </a:solidFill>
                <a:latin typeface="Montserrat"/>
                <a:ea typeface="Montserrat"/>
                <a:cs typeface="Montserrat"/>
              </a:rPr>
              <a:t>Corte 1</a:t>
            </a:r>
          </a:p>
          <a:p xmlns:a="http://schemas.openxmlformats.org/drawingml/2006/main">
            <a:pPr algn="l">
              <a:defRPr sz="1800" b="1">
                <a:solidFill>
                  <a:srgbClr val="FFFFFF"/>
                </a:solidFill>
                <a:latin typeface="Montserrat"/>
                <a:ea typeface="Montserrat"/>
                <a:cs typeface="Montserrat"/>
              </a:defRPr>
            </a:pPr>
            <a:r>
              <a:rPr sz="1800" b="1">
                <a:solidFill>
                  <a:srgbClr val="FFFFFF"/>
                </a:solidFill>
                <a:latin typeface="Montserrat"/>
                <a:ea typeface="Montserrat"/>
                <a:cs typeface="Montserrat"/>
              </a:rPr>
              <a:t>Investigación asistida por IA</a:t>
            </a:r>
          </a:p>
        </p:txBody>
      </p:sp>
      <p:sp>
        <p:nvSpPr>
          <p:cNvPr id="9" name="">
            <a:extLst xmlns:a="http://schemas.openxmlformats.org/drawingml/2006/main">
              <a:ext uri="{FF2B5EF4-FFF2-40B4-BE49-F238E27FC236}">
                <a16:creationId xmlns:a16="http://schemas.microsoft.com/office/drawing/2014/main" id="{9F438B5A-91D7-4D55-9809-9CDA6E273EA9}"/>
              </a:ext>
            </a:extLst>
          </p:cNvPr>
          <p:cNvSpPr>
            <a:spLocks xmlns:a="http://schemas.openxmlformats.org/drawingml/2006/main" noGrp="1"/>
          </p:cNvSpPr>
          <p:nvPr/>
        </p:nvSpPr>
        <p:spPr>
          <a:xfrm xmlns:a="http://schemas.openxmlformats.org/drawingml/2006/main">
            <a:off x="552450" y="5467350"/>
            <a:ext cx="4000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275" b="0">
                <a:solidFill>
                  <a:srgbClr val="C9D5E7"/>
                </a:solidFill>
                <a:latin typeface="Montserrat"/>
                <a:ea typeface="Montserrat"/>
                <a:cs typeface="Montserrat"/>
              </a:defRPr>
            </a:defPPr>
          </a:lstStyle>
          <a:p xmlns:a="http://schemas.openxmlformats.org/drawingml/2006/main">
            <a:pPr algn="l">
              <a:defRPr sz="1275" b="0">
                <a:solidFill>
                  <a:srgbClr val="C9D5E7"/>
                </a:solidFill>
                <a:latin typeface="Montserrat"/>
                <a:ea typeface="Montserrat"/>
                <a:cs typeface="Montserrat"/>
              </a:defRPr>
            </a:pPr>
            <a:r>
              <a:rPr sz="1275" b="0">
                <a:solidFill>
                  <a:srgbClr val="C9D5E7"/>
                </a:solidFill>
                <a:latin typeface="Montserrat"/>
                <a:ea typeface="Montserrat"/>
                <a:cs typeface="Montserrat"/>
              </a:rPr>
              <a:t>19 de octubre de 2026</a:t>
            </a:r>
          </a:p>
        </p:txBody>
      </p:sp>
      <p:sp>
        <p:nvSpPr>
          <p:cNvPr id="10" name="">
            <a:extLst xmlns:a="http://schemas.openxmlformats.org/drawingml/2006/main">
              <a:ext uri="{FF2B5EF4-FFF2-40B4-BE49-F238E27FC236}">
                <a16:creationId xmlns:a16="http://schemas.microsoft.com/office/drawing/2014/main" id="{F643D1D0-114C-454E-AD25-4DBF3FAF5BEC}"/>
              </a:ext>
            </a:extLst>
          </p:cNvPr>
          <p:cNvSpPr>
            <a:spLocks xmlns:a="http://schemas.openxmlformats.org/drawingml/2006/main" noGrp="1"/>
          </p:cNvSpPr>
          <p:nvPr/>
        </p:nvSpPr>
        <p:spPr>
          <a:xfrm xmlns:a="http://schemas.openxmlformats.org/drawingml/2006/main">
            <a:off x="552450" y="5829300"/>
            <a:ext cx="5905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350" b="1">
                <a:solidFill>
                  <a:srgbClr val="FFFFFF"/>
                </a:solidFill>
                <a:latin typeface="Montserrat"/>
                <a:ea typeface="Montserrat"/>
                <a:cs typeface="Montserrat"/>
              </a:defRPr>
            </a:defPPr>
          </a:lstStyle>
          <a:p xmlns:a="http://schemas.openxmlformats.org/drawingml/2006/main">
            <a:pPr algn="l">
              <a:defRPr sz="1350" b="1">
                <a:solidFill>
                  <a:srgbClr val="FFFFFF"/>
                </a:solidFill>
                <a:latin typeface="Montserrat"/>
                <a:ea typeface="Montserrat"/>
                <a:cs typeface="Montserrat"/>
              </a:defRPr>
            </a:pPr>
            <a:r>
              <a:rPr sz="1350" b="1">
                <a:solidFill>
                  <a:srgbClr val="FFFFFF"/>
                </a:solidFill>
                <a:latin typeface="Montserrat"/>
                <a:ea typeface="Montserrat"/>
                <a:cs typeface="Montserrat"/>
              </a:rPr>
              <a:t>Conclusiones finales después del Human Lab</a:t>
            </a:r>
          </a:p>
        </p:txBody>
      </p:sp>
      <p:sp>
        <p:nvSpPr>
          <p:cNvPr id="11" name="">
            <a:extLst xmlns:a="http://schemas.openxmlformats.org/drawingml/2006/main">
              <a:ext uri="{FF2B5EF4-FFF2-40B4-BE49-F238E27FC236}">
                <a16:creationId xmlns:a16="http://schemas.microsoft.com/office/drawing/2014/main" id="{60C48B0C-37B4-44E5-992F-6D31266AC173}"/>
              </a:ext>
            </a:extLst>
          </p:cNvPr>
          <p:cNvSpPr>
            <a:spLocks xmlns:a="http://schemas.openxmlformats.org/drawingml/2006/main" noGrp="1"/>
          </p:cNvSpPr>
          <p:nvPr/>
        </p:nvSpPr>
        <p:spPr>
          <a:xfrm xmlns:a="http://schemas.openxmlformats.org/drawingml/2006/main">
            <a:off x="8229600" y="1790700"/>
            <a:ext cx="1428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3908"/>
          </a:bodyPr>
          <a:lstStyle xmlns:a="http://schemas.openxmlformats.org/drawingml/2006/main">
            <a:defPPr algn="r">
              <a:defRPr sz="4350" b="1">
                <a:solidFill>
                  <a:srgbClr val="FFFFFF"/>
                </a:solidFill>
                <a:latin typeface="Montserrat"/>
                <a:ea typeface="Montserrat"/>
                <a:cs typeface="Montserrat"/>
              </a:defRPr>
            </a:defPPr>
          </a:lstStyle>
          <a:p xmlns:a="http://schemas.openxmlformats.org/drawingml/2006/main">
            <a:pPr algn="r">
              <a:defRPr sz="4350" b="1">
                <a:solidFill>
                  <a:srgbClr val="FFFFFF"/>
                </a:solidFill>
                <a:latin typeface="Montserrat"/>
                <a:ea typeface="Montserrat"/>
                <a:cs typeface="Montserrat"/>
              </a:defRPr>
            </a:pPr>
            <a:r>
              <a:rPr sz="4350" b="1">
                <a:solidFill>
                  <a:srgbClr val="FFFFFF"/>
                </a:solidFill>
                <a:latin typeface="Montserrat"/>
                <a:ea typeface="Montserrat"/>
                <a:cs typeface="Montserrat"/>
              </a:rPr>
              <a:t>12</a:t>
            </a:r>
          </a:p>
        </p:txBody>
      </p:sp>
      <p:sp>
        <p:nvSpPr>
          <p:cNvPr id="12" name="">
            <a:extLst xmlns:a="http://schemas.openxmlformats.org/drawingml/2006/main">
              <a:ext uri="{FF2B5EF4-FFF2-40B4-BE49-F238E27FC236}">
                <a16:creationId xmlns:a16="http://schemas.microsoft.com/office/drawing/2014/main" id="{2D25CCB4-A078-496A-9679-993D2FA4B661}"/>
              </a:ext>
            </a:extLst>
          </p:cNvPr>
          <p:cNvSpPr>
            <a:spLocks xmlns:a="http://schemas.openxmlformats.org/drawingml/2006/main" noGrp="1"/>
          </p:cNvSpPr>
          <p:nvPr/>
        </p:nvSpPr>
        <p:spPr>
          <a:xfrm xmlns:a="http://schemas.openxmlformats.org/drawingml/2006/main">
            <a:off x="9829800" y="1962150"/>
            <a:ext cx="1428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350" b="0">
                <a:solidFill>
                  <a:srgbClr val="C9D5E7"/>
                </a:solidFill>
                <a:latin typeface="Montserrat"/>
                <a:ea typeface="Montserrat"/>
                <a:cs typeface="Montserrat"/>
              </a:defRPr>
            </a:defPPr>
          </a:lstStyle>
          <a:p xmlns:a="http://schemas.openxmlformats.org/drawingml/2006/main">
            <a:pPr algn="l">
              <a:defRPr sz="1350" b="0">
                <a:solidFill>
                  <a:srgbClr val="C9D5E7"/>
                </a:solidFill>
                <a:latin typeface="Montserrat"/>
                <a:ea typeface="Montserrat"/>
                <a:cs typeface="Montserrat"/>
              </a:defRPr>
            </a:pPr>
            <a:r>
              <a:rPr sz="1350" b="0">
                <a:solidFill>
                  <a:srgbClr val="C9D5E7"/>
                </a:solidFill>
                <a:latin typeface="Montserrat"/>
                <a:ea typeface="Montserrat"/>
                <a:cs typeface="Montserrat"/>
              </a:rPr>
              <a:t>casos</a:t>
            </a:r>
          </a:p>
        </p:txBody>
      </p:sp>
      <p:sp>
        <p:nvSpPr>
          <p:cNvPr id="13" name="">
            <a:extLst xmlns:a="http://schemas.openxmlformats.org/drawingml/2006/main">
              <a:ext uri="{FF2B5EF4-FFF2-40B4-BE49-F238E27FC236}">
                <a16:creationId xmlns:a16="http://schemas.microsoft.com/office/drawing/2014/main" id="{A8944AFA-DACE-4D2F-8423-64A8EA7818AB}"/>
              </a:ext>
            </a:extLst>
          </p:cNvPr>
          <p:cNvSpPr>
            <a:spLocks xmlns:a="http://schemas.openxmlformats.org/drawingml/2006/main" noGrp="1"/>
          </p:cNvSpPr>
          <p:nvPr/>
        </p:nvSpPr>
        <p:spPr>
          <a:xfrm xmlns:a="http://schemas.openxmlformats.org/drawingml/2006/main">
            <a:off x="8248650" y="2609850"/>
            <a:ext cx="3028950" cy="0"/>
          </a:xfrm>
          <a:prstGeom xmlns:a="http://schemas.openxmlformats.org/drawingml/2006/main" prst="line">
            <a:avLst/>
          </a:prstGeom>
          <a:noFill xmlns:a="http://schemas.openxmlformats.org/drawingml/2006/main"/>
          <a:ln xmlns:a="http://schemas.openxmlformats.org/drawingml/2006/main" w="9525">
            <a:solidFill>
              <a:srgbClr val="385071"/>
            </a:solidFill>
            <a:prstDash val="solid"/>
          </a:ln>
        </p:spPr>
      </p:sp>
      <p:sp>
        <p:nvSpPr>
          <p:cNvPr id="14" name="">
            <a:extLst xmlns:a="http://schemas.openxmlformats.org/drawingml/2006/main">
              <a:ext uri="{FF2B5EF4-FFF2-40B4-BE49-F238E27FC236}">
                <a16:creationId xmlns:a16="http://schemas.microsoft.com/office/drawing/2014/main" id="{5CDB78D2-A171-4CB6-8AE5-0EC0089B0EF8}"/>
              </a:ext>
            </a:extLst>
          </p:cNvPr>
          <p:cNvSpPr>
            <a:spLocks xmlns:a="http://schemas.openxmlformats.org/drawingml/2006/main" noGrp="1"/>
          </p:cNvSpPr>
          <p:nvPr/>
        </p:nvSpPr>
        <p:spPr>
          <a:xfrm xmlns:a="http://schemas.openxmlformats.org/drawingml/2006/main">
            <a:off x="8229600" y="2819400"/>
            <a:ext cx="1428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3908"/>
          </a:bodyPr>
          <a:lstStyle xmlns:a="http://schemas.openxmlformats.org/drawingml/2006/main">
            <a:defPPr algn="r">
              <a:defRPr sz="4350" b="1">
                <a:solidFill>
                  <a:srgbClr val="FFFFFF"/>
                </a:solidFill>
                <a:latin typeface="Montserrat"/>
                <a:ea typeface="Montserrat"/>
                <a:cs typeface="Montserrat"/>
              </a:defRPr>
            </a:defPPr>
          </a:lstStyle>
          <a:p xmlns:a="http://schemas.openxmlformats.org/drawingml/2006/main">
            <a:pPr algn="r">
              <a:defRPr sz="4350" b="1">
                <a:solidFill>
                  <a:srgbClr val="FFFFFF"/>
                </a:solidFill>
                <a:latin typeface="Montserrat"/>
                <a:ea typeface="Montserrat"/>
                <a:cs typeface="Montserrat"/>
              </a:defRPr>
            </a:pPr>
            <a:r>
              <a:rPr sz="4350" b="1">
                <a:solidFill>
                  <a:srgbClr val="FFFFFF"/>
                </a:solidFill>
                <a:latin typeface="Montserrat"/>
                <a:ea typeface="Montserrat"/>
                <a:cs typeface="Montserrat"/>
              </a:rPr>
              <a:t>31</a:t>
            </a:r>
          </a:p>
        </p:txBody>
      </p:sp>
      <p:sp>
        <p:nvSpPr>
          <p:cNvPr id="15" name="">
            <a:extLst xmlns:a="http://schemas.openxmlformats.org/drawingml/2006/main">
              <a:ext uri="{FF2B5EF4-FFF2-40B4-BE49-F238E27FC236}">
                <a16:creationId xmlns:a16="http://schemas.microsoft.com/office/drawing/2014/main" id="{9FC633BA-88AC-418D-8594-8A87790D9E42}"/>
              </a:ext>
            </a:extLst>
          </p:cNvPr>
          <p:cNvSpPr>
            <a:spLocks xmlns:a="http://schemas.openxmlformats.org/drawingml/2006/main" noGrp="1"/>
          </p:cNvSpPr>
          <p:nvPr/>
        </p:nvSpPr>
        <p:spPr>
          <a:xfrm xmlns:a="http://schemas.openxmlformats.org/drawingml/2006/main">
            <a:off x="9829800" y="2990850"/>
            <a:ext cx="1428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350" b="0">
                <a:solidFill>
                  <a:srgbClr val="C9D5E7"/>
                </a:solidFill>
                <a:latin typeface="Montserrat"/>
                <a:ea typeface="Montserrat"/>
                <a:cs typeface="Montserrat"/>
              </a:defRPr>
            </a:defPPr>
          </a:lstStyle>
          <a:p xmlns:a="http://schemas.openxmlformats.org/drawingml/2006/main">
            <a:pPr algn="l">
              <a:defRPr sz="1350" b="0">
                <a:solidFill>
                  <a:srgbClr val="C9D5E7"/>
                </a:solidFill>
                <a:latin typeface="Montserrat"/>
                <a:ea typeface="Montserrat"/>
                <a:cs typeface="Montserrat"/>
              </a:defRPr>
            </a:pPr>
            <a:r>
              <a:rPr sz="1350" b="0">
                <a:solidFill>
                  <a:srgbClr val="C9D5E7"/>
                </a:solidFill>
                <a:latin typeface="Montserrat"/>
                <a:ea typeface="Montserrat"/>
                <a:cs typeface="Montserrat"/>
              </a:rPr>
              <a:t>criterios</a:t>
            </a:r>
          </a:p>
        </p:txBody>
      </p:sp>
      <p:sp>
        <p:nvSpPr>
          <p:cNvPr id="16" name="">
            <a:extLst xmlns:a="http://schemas.openxmlformats.org/drawingml/2006/main">
              <a:ext uri="{FF2B5EF4-FFF2-40B4-BE49-F238E27FC236}">
                <a16:creationId xmlns:a16="http://schemas.microsoft.com/office/drawing/2014/main" id="{22BE6FF4-7FEA-4865-A797-3E2C692BE72D}"/>
              </a:ext>
            </a:extLst>
          </p:cNvPr>
          <p:cNvSpPr>
            <a:spLocks xmlns:a="http://schemas.openxmlformats.org/drawingml/2006/main" noGrp="1"/>
          </p:cNvSpPr>
          <p:nvPr/>
        </p:nvSpPr>
        <p:spPr>
          <a:xfrm xmlns:a="http://schemas.openxmlformats.org/drawingml/2006/main">
            <a:off x="8248650" y="3638550"/>
            <a:ext cx="3028950" cy="0"/>
          </a:xfrm>
          <a:prstGeom xmlns:a="http://schemas.openxmlformats.org/drawingml/2006/main" prst="line">
            <a:avLst/>
          </a:prstGeom>
          <a:noFill xmlns:a="http://schemas.openxmlformats.org/drawingml/2006/main"/>
          <a:ln xmlns:a="http://schemas.openxmlformats.org/drawingml/2006/main" w="9525">
            <a:solidFill>
              <a:srgbClr val="385071"/>
            </a:solidFill>
            <a:prstDash val="solid"/>
          </a:ln>
        </p:spPr>
      </p:sp>
      <p:sp>
        <p:nvSpPr>
          <p:cNvPr id="17" name="">
            <a:extLst xmlns:a="http://schemas.openxmlformats.org/drawingml/2006/main">
              <a:ext uri="{FF2B5EF4-FFF2-40B4-BE49-F238E27FC236}">
                <a16:creationId xmlns:a16="http://schemas.microsoft.com/office/drawing/2014/main" id="{EDD0AAAE-193C-424C-9BCE-5BF7DF8F02B6}"/>
              </a:ext>
            </a:extLst>
          </p:cNvPr>
          <p:cNvSpPr>
            <a:spLocks xmlns:a="http://schemas.openxmlformats.org/drawingml/2006/main" noGrp="1"/>
          </p:cNvSpPr>
          <p:nvPr/>
        </p:nvSpPr>
        <p:spPr>
          <a:xfrm xmlns:a="http://schemas.openxmlformats.org/drawingml/2006/main">
            <a:off x="7886700" y="3848100"/>
            <a:ext cx="17716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3908"/>
          </a:bodyPr>
          <a:lstStyle xmlns:a="http://schemas.openxmlformats.org/drawingml/2006/main">
            <a:defPPr algn="r">
              <a:defRPr sz="4350" b="1">
                <a:solidFill>
                  <a:srgbClr val="ED1B2E"/>
                </a:solidFill>
                <a:latin typeface="Montserrat"/>
                <a:ea typeface="Montserrat"/>
                <a:cs typeface="Montserrat"/>
              </a:defRPr>
            </a:defPPr>
          </a:lstStyle>
          <a:p xmlns:a="http://schemas.openxmlformats.org/drawingml/2006/main">
            <a:pPr algn="r">
              <a:defRPr sz="4350" b="1">
                <a:solidFill>
                  <a:srgbClr val="ED1B2E"/>
                </a:solidFill>
                <a:latin typeface="Montserrat"/>
                <a:ea typeface="Montserrat"/>
                <a:cs typeface="Montserrat"/>
              </a:defRPr>
            </a:pPr>
            <a:r>
              <a:rPr sz="4350" b="1">
                <a:solidFill>
                  <a:srgbClr val="ED1B2E"/>
                </a:solidFill>
                <a:latin typeface="Montserrat"/>
                <a:ea typeface="Montserrat"/>
                <a:cs typeface="Montserrat"/>
              </a:rPr>
              <a:t>493</a:t>
            </a:r>
          </a:p>
        </p:txBody>
      </p:sp>
      <p:sp>
        <p:nvSpPr>
          <p:cNvPr id="18" name="">
            <a:extLst xmlns:a="http://schemas.openxmlformats.org/drawingml/2006/main">
              <a:ext uri="{FF2B5EF4-FFF2-40B4-BE49-F238E27FC236}">
                <a16:creationId xmlns:a16="http://schemas.microsoft.com/office/drawing/2014/main" id="{A91E3C30-34DB-40FC-9EFD-B45B35324446}"/>
              </a:ext>
            </a:extLst>
          </p:cNvPr>
          <p:cNvSpPr>
            <a:spLocks xmlns:a="http://schemas.openxmlformats.org/drawingml/2006/main" noGrp="1"/>
          </p:cNvSpPr>
          <p:nvPr/>
        </p:nvSpPr>
        <p:spPr>
          <a:xfrm xmlns:a="http://schemas.openxmlformats.org/drawingml/2006/main">
            <a:off x="9829800" y="4019550"/>
            <a:ext cx="1428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350" b="0">
                <a:solidFill>
                  <a:srgbClr val="C9D5E7"/>
                </a:solidFill>
                <a:latin typeface="Montserrat"/>
                <a:ea typeface="Montserrat"/>
                <a:cs typeface="Montserrat"/>
              </a:defRPr>
            </a:defPPr>
          </a:lstStyle>
          <a:p xmlns:a="http://schemas.openxmlformats.org/drawingml/2006/main">
            <a:pPr algn="l">
              <a:defRPr sz="1350" b="0">
                <a:solidFill>
                  <a:srgbClr val="C9D5E7"/>
                </a:solidFill>
                <a:latin typeface="Montserrat"/>
                <a:ea typeface="Montserrat"/>
                <a:cs typeface="Montserrat"/>
              </a:defRPr>
            </a:pPr>
            <a:r>
              <a:rPr sz="1350" b="0">
                <a:solidFill>
                  <a:srgbClr val="C9D5E7"/>
                </a:solidFill>
                <a:latin typeface="Montserrat"/>
                <a:ea typeface="Montserrat"/>
                <a:cs typeface="Montserrat"/>
              </a:rPr>
              <a:t>reseñas</a:t>
            </a:r>
          </a:p>
        </p:txBody>
      </p:sp>
    </p:spTree>
    <p:extLst>
      <p:ext uri="{BB962C8B-B14F-4D97-AF65-F5344CB8AC3E}">
        <p14:creationId xmlns:p14="http://schemas.microsoft.com/office/powerpoint/2010/main" val="35678580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2B6C0A03-5CE6-4F78-BEBA-4B5A49B4EB8C}"/>
              </a:ext>
            </a:extLst>
          </p:cNvPr>
          <p:cNvSpPr>
            <a:spLocks xmlns:a="http://schemas.openxmlformats.org/drawingml/2006/main" noGrp="1"/>
          </p:cNvSpPr>
          <p:nvPr/>
        </p:nvSpPr>
        <p:spPr>
          <a:xfrm xmlns:a="http://schemas.openxmlformats.org/drawingml/2006/main">
            <a:off x="552450" y="228600"/>
            <a:ext cx="6096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l">
              <a:defRPr sz="975" b="1">
                <a:solidFill>
                  <a:srgbClr val="6E7C96"/>
                </a:solidFill>
                <a:latin typeface="Montserrat"/>
                <a:ea typeface="Montserrat"/>
                <a:cs typeface="Montserrat"/>
              </a:defRPr>
            </a:defPPr>
          </a:lstStyle>
          <a:p xmlns:a="http://schemas.openxmlformats.org/drawingml/2006/main">
            <a:pPr algn="l">
              <a:defRPr sz="975" b="1">
                <a:solidFill>
                  <a:srgbClr val="6E7C96"/>
                </a:solidFill>
                <a:latin typeface="Montserrat"/>
                <a:ea typeface="Montserrat"/>
                <a:cs typeface="Montserrat"/>
              </a:defRPr>
            </a:pPr>
            <a:r>
              <a:rPr sz="975" b="1">
                <a:solidFill>
                  <a:srgbClr val="6E7C96"/>
                </a:solidFill>
                <a:latin typeface="Montserrat"/>
                <a:ea typeface="Montserrat"/>
                <a:cs typeface="Montserrat"/>
              </a:rPr>
              <a:t>ESTADO DEL PROYECTO</a:t>
            </a:r>
          </a:p>
        </p:txBody>
      </p:sp>
      <p:sp>
        <p:nvSpPr>
          <p:cNvPr id="2" name="">
            <a:extLst xmlns:a="http://schemas.openxmlformats.org/drawingml/2006/main">
              <a:ext uri="{FF2B5EF4-FFF2-40B4-BE49-F238E27FC236}">
                <a16:creationId xmlns:a16="http://schemas.microsoft.com/office/drawing/2014/main" id="{D5D1A337-72C2-46E8-B983-AE188443D4BB}"/>
              </a:ext>
            </a:extLst>
          </p:cNvPr>
          <p:cNvSpPr>
            <a:spLocks xmlns:a="http://schemas.openxmlformats.org/drawingml/2006/main" noGrp="1"/>
          </p:cNvSpPr>
          <p:nvPr/>
        </p:nvSpPr>
        <p:spPr>
          <a:xfrm xmlns:a="http://schemas.openxmlformats.org/drawingml/2006/main">
            <a:off x="11096625" y="228600"/>
            <a:ext cx="495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r">
              <a:defRPr sz="975" b="1">
                <a:solidFill>
                  <a:srgbClr val="6E7C96"/>
                </a:solidFill>
                <a:latin typeface="Montserrat"/>
                <a:ea typeface="Montserrat"/>
                <a:cs typeface="Montserrat"/>
              </a:defRPr>
            </a:defPPr>
          </a:lstStyle>
          <a:p xmlns:a="http://schemas.openxmlformats.org/drawingml/2006/main">
            <a:pPr algn="r">
              <a:defRPr sz="975" b="1">
                <a:solidFill>
                  <a:srgbClr val="6E7C96"/>
                </a:solidFill>
                <a:latin typeface="Montserrat"/>
                <a:ea typeface="Montserrat"/>
                <a:cs typeface="Montserrat"/>
              </a:defRPr>
            </a:pPr>
            <a:r>
              <a:rPr sz="975" b="1">
                <a:solidFill>
                  <a:srgbClr val="6E7C96"/>
                </a:solidFill>
                <a:latin typeface="Montserrat"/>
                <a:ea typeface="Montserrat"/>
                <a:cs typeface="Montserrat"/>
              </a:rPr>
              <a:t>02</a:t>
            </a:r>
          </a:p>
        </p:txBody>
      </p:sp>
      <p:sp>
        <p:nvSpPr>
          <p:cNvPr id="3" name="">
            <a:extLst xmlns:a="http://schemas.openxmlformats.org/drawingml/2006/main">
              <a:ext uri="{FF2B5EF4-FFF2-40B4-BE49-F238E27FC236}">
                <a16:creationId xmlns:a16="http://schemas.microsoft.com/office/drawing/2014/main" id="{07DA45F4-2257-4D96-ADFB-2B2818062D86}"/>
              </a:ext>
            </a:extLst>
          </p:cNvPr>
          <p:cNvSpPr>
            <a:spLocks xmlns:a="http://schemas.openxmlformats.org/drawingml/2006/main" noGrp="1"/>
          </p:cNvSpPr>
          <p:nvPr/>
        </p:nvSpPr>
        <p:spPr>
          <a:xfrm xmlns:a="http://schemas.openxmlformats.org/drawingml/2006/main">
            <a:off x="552450" y="59055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sp>
        <p:nvSpPr>
          <p:cNvPr id="4" name="">
            <a:extLst xmlns:a="http://schemas.openxmlformats.org/drawingml/2006/main">
              <a:ext uri="{FF2B5EF4-FFF2-40B4-BE49-F238E27FC236}">
                <a16:creationId xmlns:a16="http://schemas.microsoft.com/office/drawing/2014/main" id="{57C7FB1A-5637-4F63-B7B6-F4ACA12EC6A5}"/>
              </a:ext>
            </a:extLst>
          </p:cNvPr>
          <p:cNvSpPr>
            <a:spLocks xmlns:a="http://schemas.openxmlformats.org/drawingml/2006/main" noGrp="1"/>
          </p:cNvSpPr>
          <p:nvPr/>
        </p:nvSpPr>
        <p:spPr>
          <a:xfrm xmlns:a="http://schemas.openxmlformats.org/drawingml/2006/main">
            <a:off x="552450" y="800100"/>
            <a:ext cx="10668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2775" b="1">
                <a:solidFill>
                  <a:srgbClr val="061B45"/>
                </a:solidFill>
                <a:latin typeface="Montserrat"/>
                <a:ea typeface="Montserrat"/>
                <a:cs typeface="Montserrat"/>
              </a:defRPr>
            </a:defPPr>
          </a:lstStyle>
          <a:p xmlns:a="http://schemas.openxmlformats.org/drawingml/2006/main">
            <a:pPr algn="l">
              <a:defRPr sz="2775" b="1">
                <a:solidFill>
                  <a:srgbClr val="061B45"/>
                </a:solidFill>
                <a:latin typeface="Montserrat"/>
                <a:ea typeface="Montserrat"/>
                <a:cs typeface="Montserrat"/>
              </a:defRPr>
            </a:pPr>
            <a:r>
              <a:rPr sz="2775" b="1">
                <a:solidFill>
                  <a:srgbClr val="061B45"/>
                </a:solidFill>
                <a:latin typeface="Montserrat"/>
                <a:ea typeface="Montserrat"/>
                <a:cs typeface="Montserrat"/>
              </a:rPr>
              <a:t>Alcance completado</a:t>
            </a:r>
          </a:p>
        </p:txBody>
      </p:sp>
      <p:sp>
        <p:nvSpPr>
          <p:cNvPr id="5" name="">
            <a:extLst xmlns:a="http://schemas.openxmlformats.org/drawingml/2006/main">
              <a:ext uri="{FF2B5EF4-FFF2-40B4-BE49-F238E27FC236}">
                <a16:creationId xmlns:a16="http://schemas.microsoft.com/office/drawing/2014/main" id="{5A430206-2433-46CF-8234-62383399024D}"/>
              </a:ext>
            </a:extLst>
          </p:cNvPr>
          <p:cNvSpPr>
            <a:spLocks xmlns:a="http://schemas.openxmlformats.org/drawingml/2006/main" noGrp="1"/>
          </p:cNvSpPr>
          <p:nvPr/>
        </p:nvSpPr>
        <p:spPr>
          <a:xfrm xmlns:a="http://schemas.openxmlformats.org/drawingml/2006/main">
            <a:off x="552450" y="133350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350" b="0">
                <a:solidFill>
                  <a:srgbClr val="6E7C96"/>
                </a:solidFill>
                <a:latin typeface="Montserrat"/>
                <a:ea typeface="Montserrat"/>
                <a:cs typeface="Montserrat"/>
              </a:defRPr>
            </a:defPPr>
          </a:lstStyle>
          <a:p xmlns:a="http://schemas.openxmlformats.org/drawingml/2006/main">
            <a:pPr algn="l">
              <a:defRPr sz="1350" b="0">
                <a:solidFill>
                  <a:srgbClr val="6E7C96"/>
                </a:solidFill>
                <a:latin typeface="Montserrat"/>
                <a:ea typeface="Montserrat"/>
                <a:cs typeface="Montserrat"/>
              </a:defRPr>
            </a:pPr>
            <a:r>
              <a:rPr sz="1350" b="0">
                <a:solidFill>
                  <a:srgbClr val="6E7C96"/>
                </a:solidFill>
                <a:latin typeface="Montserrat"/>
                <a:ea typeface="Montserrat"/>
                <a:cs typeface="Montserrat"/>
              </a:rPr>
              <a:t>La investigación de escritorio ya puede pasar a validación operativa</a:t>
            </a:r>
          </a:p>
        </p:txBody>
      </p:sp>
      <p:sp>
        <p:nvSpPr>
          <p:cNvPr id="6" name="">
            <a:extLst xmlns:a="http://schemas.openxmlformats.org/drawingml/2006/main">
              <a:ext uri="{FF2B5EF4-FFF2-40B4-BE49-F238E27FC236}">
                <a16:creationId xmlns:a16="http://schemas.microsoft.com/office/drawing/2014/main" id="{A13D018C-2F50-4210-9A2C-B72632F6BF82}"/>
              </a:ext>
            </a:extLst>
          </p:cNvPr>
          <p:cNvSpPr>
            <a:spLocks xmlns:a="http://schemas.openxmlformats.org/drawingml/2006/main" noGrp="1"/>
          </p:cNvSpPr>
          <p:nvPr/>
        </p:nvSpPr>
        <p:spPr>
          <a:xfrm xmlns:a="http://schemas.openxmlformats.org/drawingml/2006/main">
            <a:off x="552450" y="1924050"/>
            <a:ext cx="2333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3600" b="1">
                <a:solidFill>
                  <a:srgbClr val="0046A3"/>
                </a:solidFill>
                <a:latin typeface="Montserrat"/>
                <a:ea typeface="Montserrat"/>
                <a:cs typeface="Montserrat"/>
              </a:defRPr>
            </a:defPPr>
          </a:lstStyle>
          <a:p xmlns:a="http://schemas.openxmlformats.org/drawingml/2006/main">
            <a:pPr algn="ctr">
              <a:defRPr sz="3600" b="1">
                <a:solidFill>
                  <a:srgbClr val="0046A3"/>
                </a:solidFill>
                <a:latin typeface="Montserrat"/>
                <a:ea typeface="Montserrat"/>
                <a:cs typeface="Montserrat"/>
              </a:defRPr>
            </a:pPr>
            <a:r>
              <a:rPr sz="3600" b="1">
                <a:solidFill>
                  <a:srgbClr val="0046A3"/>
                </a:solidFill>
                <a:latin typeface="Montserrat"/>
                <a:ea typeface="Montserrat"/>
                <a:cs typeface="Montserrat"/>
              </a:rPr>
              <a:t>12</a:t>
            </a:r>
          </a:p>
        </p:txBody>
      </p:sp>
      <p:sp>
        <p:nvSpPr>
          <p:cNvPr id="7" name="">
            <a:extLst xmlns:a="http://schemas.openxmlformats.org/drawingml/2006/main">
              <a:ext uri="{FF2B5EF4-FFF2-40B4-BE49-F238E27FC236}">
                <a16:creationId xmlns:a16="http://schemas.microsoft.com/office/drawing/2014/main" id="{9668AA8A-2357-41A7-840E-8660D33EC612}"/>
              </a:ext>
            </a:extLst>
          </p:cNvPr>
          <p:cNvSpPr>
            <a:spLocks xmlns:a="http://schemas.openxmlformats.org/drawingml/2006/main" noGrp="1"/>
          </p:cNvSpPr>
          <p:nvPr/>
        </p:nvSpPr>
        <p:spPr>
          <a:xfrm xmlns:a="http://schemas.openxmlformats.org/drawingml/2006/main">
            <a:off x="552450" y="2609850"/>
            <a:ext cx="2333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275" b="1">
                <a:solidFill>
                  <a:srgbClr val="061B45"/>
                </a:solidFill>
                <a:latin typeface="Montserrat"/>
                <a:ea typeface="Montserrat"/>
                <a:cs typeface="Montserrat"/>
              </a:defRPr>
            </a:defPPr>
          </a:lstStyle>
          <a:p xmlns:a="http://schemas.openxmlformats.org/drawingml/2006/main">
            <a:pPr algn="ctr">
              <a:defRPr sz="1275" b="1">
                <a:solidFill>
                  <a:srgbClr val="061B45"/>
                </a:solidFill>
                <a:latin typeface="Montserrat"/>
                <a:ea typeface="Montserrat"/>
                <a:cs typeface="Montserrat"/>
              </a:defRPr>
            </a:pPr>
            <a:r>
              <a:rPr sz="1275" b="1">
                <a:solidFill>
                  <a:srgbClr val="061B45"/>
                </a:solidFill>
                <a:latin typeface="Montserrat"/>
                <a:ea typeface="Montserrat"/>
                <a:cs typeface="Montserrat"/>
              </a:rPr>
              <a:t>casos autorizados</a:t>
            </a:r>
          </a:p>
        </p:txBody>
      </p:sp>
      <p:sp>
        <p:nvSpPr>
          <p:cNvPr id="8" name="">
            <a:extLst xmlns:a="http://schemas.openxmlformats.org/drawingml/2006/main">
              <a:ext uri="{FF2B5EF4-FFF2-40B4-BE49-F238E27FC236}">
                <a16:creationId xmlns:a16="http://schemas.microsoft.com/office/drawing/2014/main" id="{564839EB-690A-46BB-A795-9AE1A9CB27CB}"/>
              </a:ext>
            </a:extLst>
          </p:cNvPr>
          <p:cNvSpPr>
            <a:spLocks xmlns:a="http://schemas.openxmlformats.org/drawingml/2006/main" noGrp="1"/>
          </p:cNvSpPr>
          <p:nvPr/>
        </p:nvSpPr>
        <p:spPr>
          <a:xfrm xmlns:a="http://schemas.openxmlformats.org/drawingml/2006/main">
            <a:off x="3124200" y="2038350"/>
            <a:ext cx="9525" cy="1066800"/>
          </a:xfrm>
          <a:prstGeom xmlns:a="http://schemas.openxmlformats.org/drawingml/2006/main" prst="rect">
            <a:avLst/>
          </a:prstGeom>
          <a:solidFill xmlns:a="http://schemas.openxmlformats.org/drawingml/2006/main">
            <a:srgbClr val="D9E0EA"/>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855F7CF5-0E2D-4BEA-8F79-F2977BD23466}"/>
              </a:ext>
            </a:extLst>
          </p:cNvPr>
          <p:cNvSpPr>
            <a:spLocks xmlns:a="http://schemas.openxmlformats.org/drawingml/2006/main" noGrp="1"/>
          </p:cNvSpPr>
          <p:nvPr/>
        </p:nvSpPr>
        <p:spPr>
          <a:xfrm xmlns:a="http://schemas.openxmlformats.org/drawingml/2006/main">
            <a:off x="3314700" y="1924050"/>
            <a:ext cx="2333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3600" b="1">
                <a:solidFill>
                  <a:srgbClr val="0046A3"/>
                </a:solidFill>
                <a:latin typeface="Montserrat"/>
                <a:ea typeface="Montserrat"/>
                <a:cs typeface="Montserrat"/>
              </a:defRPr>
            </a:defPPr>
          </a:lstStyle>
          <a:p xmlns:a="http://schemas.openxmlformats.org/drawingml/2006/main">
            <a:pPr algn="ctr">
              <a:defRPr sz="3600" b="1">
                <a:solidFill>
                  <a:srgbClr val="0046A3"/>
                </a:solidFill>
                <a:latin typeface="Montserrat"/>
                <a:ea typeface="Montserrat"/>
                <a:cs typeface="Montserrat"/>
              </a:defRPr>
            </a:pPr>
            <a:r>
              <a:rPr sz="3600" b="1">
                <a:solidFill>
                  <a:srgbClr val="0046A3"/>
                </a:solidFill>
                <a:latin typeface="Montserrat"/>
                <a:ea typeface="Montserrat"/>
                <a:cs typeface="Montserrat"/>
              </a:rPr>
              <a:t>372</a:t>
            </a:r>
          </a:p>
        </p:txBody>
      </p:sp>
      <p:sp>
        <p:nvSpPr>
          <p:cNvPr id="10" name="">
            <a:extLst xmlns:a="http://schemas.openxmlformats.org/drawingml/2006/main">
              <a:ext uri="{FF2B5EF4-FFF2-40B4-BE49-F238E27FC236}">
                <a16:creationId xmlns:a16="http://schemas.microsoft.com/office/drawing/2014/main" id="{B8042CA9-3C5C-4C70-80B2-16704CBDE5E3}"/>
              </a:ext>
            </a:extLst>
          </p:cNvPr>
          <p:cNvSpPr>
            <a:spLocks xmlns:a="http://schemas.openxmlformats.org/drawingml/2006/main" noGrp="1"/>
          </p:cNvSpPr>
          <p:nvPr/>
        </p:nvSpPr>
        <p:spPr>
          <a:xfrm xmlns:a="http://schemas.openxmlformats.org/drawingml/2006/main">
            <a:off x="3314700" y="2609850"/>
            <a:ext cx="2333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275" b="1">
                <a:solidFill>
                  <a:srgbClr val="061B45"/>
                </a:solidFill>
                <a:latin typeface="Montserrat"/>
                <a:ea typeface="Montserrat"/>
                <a:cs typeface="Montserrat"/>
              </a:defRPr>
            </a:defPPr>
          </a:lstStyle>
          <a:p xmlns:a="http://schemas.openxmlformats.org/drawingml/2006/main">
            <a:pPr algn="ctr">
              <a:defRPr sz="1275" b="1">
                <a:solidFill>
                  <a:srgbClr val="061B45"/>
                </a:solidFill>
                <a:latin typeface="Montserrat"/>
                <a:ea typeface="Montserrat"/>
                <a:cs typeface="Montserrat"/>
              </a:defRPr>
            </a:pPr>
            <a:r>
              <a:rPr sz="1275" b="1">
                <a:solidFill>
                  <a:srgbClr val="061B45"/>
                </a:solidFill>
                <a:latin typeface="Montserrat"/>
                <a:ea typeface="Montserrat"/>
                <a:cs typeface="Montserrat"/>
              </a:rPr>
              <a:t>evaluaciones técnicas</a:t>
            </a:r>
          </a:p>
        </p:txBody>
      </p:sp>
      <p:sp>
        <p:nvSpPr>
          <p:cNvPr id="11" name="">
            <a:extLst xmlns:a="http://schemas.openxmlformats.org/drawingml/2006/main">
              <a:ext uri="{FF2B5EF4-FFF2-40B4-BE49-F238E27FC236}">
                <a16:creationId xmlns:a16="http://schemas.microsoft.com/office/drawing/2014/main" id="{D579F3C1-6EDB-4082-9345-FDFF981C7801}"/>
              </a:ext>
            </a:extLst>
          </p:cNvPr>
          <p:cNvSpPr>
            <a:spLocks xmlns:a="http://schemas.openxmlformats.org/drawingml/2006/main" noGrp="1"/>
          </p:cNvSpPr>
          <p:nvPr/>
        </p:nvSpPr>
        <p:spPr>
          <a:xfrm xmlns:a="http://schemas.openxmlformats.org/drawingml/2006/main">
            <a:off x="5886450" y="2038350"/>
            <a:ext cx="9525" cy="1066800"/>
          </a:xfrm>
          <a:prstGeom xmlns:a="http://schemas.openxmlformats.org/drawingml/2006/main" prst="rect">
            <a:avLst/>
          </a:prstGeom>
          <a:solidFill xmlns:a="http://schemas.openxmlformats.org/drawingml/2006/main">
            <a:srgbClr val="D9E0E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F2A2ED4-F7B9-4522-B5E7-DAA3D348B18B}"/>
              </a:ext>
            </a:extLst>
          </p:cNvPr>
          <p:cNvSpPr>
            <a:spLocks xmlns:a="http://schemas.openxmlformats.org/drawingml/2006/main" noGrp="1"/>
          </p:cNvSpPr>
          <p:nvPr/>
        </p:nvSpPr>
        <p:spPr>
          <a:xfrm xmlns:a="http://schemas.openxmlformats.org/drawingml/2006/main">
            <a:off x="6076950" y="1924050"/>
            <a:ext cx="2333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3600" b="1">
                <a:solidFill>
                  <a:srgbClr val="ED1B2E"/>
                </a:solidFill>
                <a:latin typeface="Montserrat"/>
                <a:ea typeface="Montserrat"/>
                <a:cs typeface="Montserrat"/>
              </a:defRPr>
            </a:defPPr>
          </a:lstStyle>
          <a:p xmlns:a="http://schemas.openxmlformats.org/drawingml/2006/main">
            <a:pPr algn="ctr">
              <a:defRPr sz="3600" b="1">
                <a:solidFill>
                  <a:srgbClr val="ED1B2E"/>
                </a:solidFill>
                <a:latin typeface="Montserrat"/>
                <a:ea typeface="Montserrat"/>
                <a:cs typeface="Montserrat"/>
              </a:defRPr>
            </a:pPr>
            <a:r>
              <a:rPr sz="3600" b="1">
                <a:solidFill>
                  <a:srgbClr val="ED1B2E"/>
                </a:solidFill>
                <a:latin typeface="Montserrat"/>
                <a:ea typeface="Montserrat"/>
                <a:cs typeface="Montserrat"/>
              </a:rPr>
              <a:t>493</a:t>
            </a:r>
          </a:p>
        </p:txBody>
      </p:sp>
      <p:sp>
        <p:nvSpPr>
          <p:cNvPr id="13" name="">
            <a:extLst xmlns:a="http://schemas.openxmlformats.org/drawingml/2006/main">
              <a:ext uri="{FF2B5EF4-FFF2-40B4-BE49-F238E27FC236}">
                <a16:creationId xmlns:a16="http://schemas.microsoft.com/office/drawing/2014/main" id="{4B0786F0-3928-4F2F-8BA5-64757BDC0111}"/>
              </a:ext>
            </a:extLst>
          </p:cNvPr>
          <p:cNvSpPr>
            <a:spLocks xmlns:a="http://schemas.openxmlformats.org/drawingml/2006/main" noGrp="1"/>
          </p:cNvSpPr>
          <p:nvPr/>
        </p:nvSpPr>
        <p:spPr>
          <a:xfrm xmlns:a="http://schemas.openxmlformats.org/drawingml/2006/main">
            <a:off x="6076950" y="2609850"/>
            <a:ext cx="2333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275" b="1">
                <a:solidFill>
                  <a:srgbClr val="061B45"/>
                </a:solidFill>
                <a:latin typeface="Montserrat"/>
                <a:ea typeface="Montserrat"/>
                <a:cs typeface="Montserrat"/>
              </a:defRPr>
            </a:defPPr>
          </a:lstStyle>
          <a:p xmlns:a="http://schemas.openxmlformats.org/drawingml/2006/main">
            <a:pPr algn="ctr">
              <a:defRPr sz="1275" b="1">
                <a:solidFill>
                  <a:srgbClr val="061B45"/>
                </a:solidFill>
                <a:latin typeface="Montserrat"/>
                <a:ea typeface="Montserrat"/>
                <a:cs typeface="Montserrat"/>
              </a:defRPr>
            </a:pPr>
            <a:r>
              <a:rPr sz="1275" b="1">
                <a:solidFill>
                  <a:srgbClr val="061B45"/>
                </a:solidFill>
                <a:latin typeface="Montserrat"/>
                <a:ea typeface="Montserrat"/>
                <a:cs typeface="Montserrat"/>
              </a:rPr>
              <a:t>reseñas recientes</a:t>
            </a:r>
          </a:p>
        </p:txBody>
      </p:sp>
      <p:sp>
        <p:nvSpPr>
          <p:cNvPr id="14" name="">
            <a:extLst xmlns:a="http://schemas.openxmlformats.org/drawingml/2006/main">
              <a:ext uri="{FF2B5EF4-FFF2-40B4-BE49-F238E27FC236}">
                <a16:creationId xmlns:a16="http://schemas.microsoft.com/office/drawing/2014/main" id="{526D0FEC-F3E4-4E5E-ADB5-C374983A05E5}"/>
              </a:ext>
            </a:extLst>
          </p:cNvPr>
          <p:cNvSpPr>
            <a:spLocks xmlns:a="http://schemas.openxmlformats.org/drawingml/2006/main" noGrp="1"/>
          </p:cNvSpPr>
          <p:nvPr/>
        </p:nvSpPr>
        <p:spPr>
          <a:xfrm xmlns:a="http://schemas.openxmlformats.org/drawingml/2006/main">
            <a:off x="8648700" y="2038350"/>
            <a:ext cx="9525" cy="1066800"/>
          </a:xfrm>
          <a:prstGeom xmlns:a="http://schemas.openxmlformats.org/drawingml/2006/main" prst="rect">
            <a:avLst/>
          </a:prstGeom>
          <a:solidFill xmlns:a="http://schemas.openxmlformats.org/drawingml/2006/main">
            <a:srgbClr val="D9E0E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4414A9A-83D8-4754-88B1-BE9F17DAF82F}"/>
              </a:ext>
            </a:extLst>
          </p:cNvPr>
          <p:cNvSpPr>
            <a:spLocks xmlns:a="http://schemas.openxmlformats.org/drawingml/2006/main" noGrp="1"/>
          </p:cNvSpPr>
          <p:nvPr/>
        </p:nvSpPr>
        <p:spPr>
          <a:xfrm xmlns:a="http://schemas.openxmlformats.org/drawingml/2006/main">
            <a:off x="8839200" y="1924050"/>
            <a:ext cx="2333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3600" b="1">
                <a:solidFill>
                  <a:srgbClr val="0046A3"/>
                </a:solidFill>
                <a:latin typeface="Montserrat"/>
                <a:ea typeface="Montserrat"/>
                <a:cs typeface="Montserrat"/>
              </a:defRPr>
            </a:defPPr>
          </a:lstStyle>
          <a:p xmlns:a="http://schemas.openxmlformats.org/drawingml/2006/main">
            <a:pPr algn="ctr">
              <a:defRPr sz="3600" b="1">
                <a:solidFill>
                  <a:srgbClr val="0046A3"/>
                </a:solidFill>
                <a:latin typeface="Montserrat"/>
                <a:ea typeface="Montserrat"/>
                <a:cs typeface="Montserrat"/>
              </a:defRPr>
            </a:pPr>
            <a:r>
              <a:rPr sz="3600" b="1">
                <a:solidFill>
                  <a:srgbClr val="0046A3"/>
                </a:solidFill>
                <a:latin typeface="Montserrat"/>
                <a:ea typeface="Montserrat"/>
                <a:cs typeface="Montserrat"/>
              </a:rPr>
              <a:t>10</a:t>
            </a:r>
          </a:p>
        </p:txBody>
      </p:sp>
      <p:sp>
        <p:nvSpPr>
          <p:cNvPr id="16" name="">
            <a:extLst xmlns:a="http://schemas.openxmlformats.org/drawingml/2006/main">
              <a:ext uri="{FF2B5EF4-FFF2-40B4-BE49-F238E27FC236}">
                <a16:creationId xmlns:a16="http://schemas.microsoft.com/office/drawing/2014/main" id="{3993ACFD-DF90-4F15-9B97-D0367BFEAC95}"/>
              </a:ext>
            </a:extLst>
          </p:cNvPr>
          <p:cNvSpPr>
            <a:spLocks xmlns:a="http://schemas.openxmlformats.org/drawingml/2006/main" noGrp="1"/>
          </p:cNvSpPr>
          <p:nvPr/>
        </p:nvSpPr>
        <p:spPr>
          <a:xfrm xmlns:a="http://schemas.openxmlformats.org/drawingml/2006/main">
            <a:off x="8839200" y="2609850"/>
            <a:ext cx="2333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275" b="1">
                <a:solidFill>
                  <a:srgbClr val="061B45"/>
                </a:solidFill>
                <a:latin typeface="Montserrat"/>
                <a:ea typeface="Montserrat"/>
                <a:cs typeface="Montserrat"/>
              </a:defRPr>
            </a:defPPr>
          </a:lstStyle>
          <a:p xmlns:a="http://schemas.openxmlformats.org/drawingml/2006/main">
            <a:pPr algn="ctr">
              <a:defRPr sz="1275" b="1">
                <a:solidFill>
                  <a:srgbClr val="061B45"/>
                </a:solidFill>
                <a:latin typeface="Montserrat"/>
                <a:ea typeface="Montserrat"/>
                <a:cs typeface="Montserrat"/>
              </a:defRPr>
            </a:pPr>
            <a:r>
              <a:rPr sz="1275" b="1">
                <a:solidFill>
                  <a:srgbClr val="061B45"/>
                </a:solidFill>
                <a:latin typeface="Montserrat"/>
                <a:ea typeface="Montserrat"/>
                <a:cs typeface="Montserrat"/>
              </a:rPr>
              <a:t>journeys definidos</a:t>
            </a:r>
          </a:p>
        </p:txBody>
      </p:sp>
      <p:sp>
        <p:nvSpPr>
          <p:cNvPr id="17" name="">
            <a:extLst xmlns:a="http://schemas.openxmlformats.org/drawingml/2006/main">
              <a:ext uri="{FF2B5EF4-FFF2-40B4-BE49-F238E27FC236}">
                <a16:creationId xmlns:a16="http://schemas.microsoft.com/office/drawing/2014/main" id="{4ADC0B24-10DA-4822-AC98-659522CD1D1C}"/>
              </a:ext>
            </a:extLst>
          </p:cNvPr>
          <p:cNvSpPr>
            <a:spLocks xmlns:a="http://schemas.openxmlformats.org/drawingml/2006/main" noGrp="1"/>
          </p:cNvSpPr>
          <p:nvPr/>
        </p:nvSpPr>
        <p:spPr>
          <a:xfrm xmlns:a="http://schemas.openxmlformats.org/drawingml/2006/main">
            <a:off x="552450" y="3524250"/>
            <a:ext cx="323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6825"/>
          </a:bodyPr>
          <a:lstStyle xmlns:a="http://schemas.openxmlformats.org/drawingml/2006/main">
            <a:defPPr algn="l">
              <a:defRPr sz="1575" b="1">
                <a:solidFill>
                  <a:srgbClr val="061B45"/>
                </a:solidFill>
                <a:latin typeface="Montserrat"/>
                <a:ea typeface="Montserrat"/>
                <a:cs typeface="Montserrat"/>
              </a:defRPr>
            </a:defPPr>
          </a:lstStyle>
          <a:p xmlns:a="http://schemas.openxmlformats.org/drawingml/2006/main">
            <a:pPr algn="l">
              <a:defRPr sz="1575" b="1">
                <a:solidFill>
                  <a:srgbClr val="061B45"/>
                </a:solidFill>
                <a:latin typeface="Montserrat"/>
                <a:ea typeface="Montserrat"/>
                <a:cs typeface="Montserrat"/>
              </a:defRPr>
            </a:pPr>
            <a:r>
              <a:rPr sz="1575" b="1">
                <a:solidFill>
                  <a:srgbClr val="061B45"/>
                </a:solidFill>
                <a:latin typeface="Montserrat"/>
                <a:ea typeface="Montserrat"/>
                <a:cs typeface="Montserrat"/>
              </a:rPr>
              <a:t>Metodología aprobada</a:t>
            </a:r>
          </a:p>
        </p:txBody>
      </p:sp>
      <p:sp>
        <p:nvSpPr>
          <p:cNvPr id="18" name="">
            <a:extLst xmlns:a="http://schemas.openxmlformats.org/drawingml/2006/main">
              <a:ext uri="{FF2B5EF4-FFF2-40B4-BE49-F238E27FC236}">
                <a16:creationId xmlns:a16="http://schemas.microsoft.com/office/drawing/2014/main" id="{ADE1D8C3-BC4D-430B-9E1E-BF0F7DB74DAB}"/>
              </a:ext>
            </a:extLst>
          </p:cNvPr>
          <p:cNvSpPr>
            <a:spLocks xmlns:a="http://schemas.openxmlformats.org/drawingml/2006/main" noGrp="1"/>
          </p:cNvSpPr>
          <p:nvPr/>
        </p:nvSpPr>
        <p:spPr>
          <a:xfrm xmlns:a="http://schemas.openxmlformats.org/drawingml/2006/main">
            <a:off x="552450" y="4038600"/>
            <a:ext cx="4972050" cy="514350"/>
          </a:xfrm>
          <a:prstGeom xmlns:a="http://schemas.openxmlformats.org/drawingml/2006/main" prst="rect">
            <a:avLst/>
          </a:prstGeom>
          <a:solidFill xmlns:a="http://schemas.openxmlformats.org/drawingml/2006/main">
            <a:srgbClr val="0046A3"/>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5A35A76-6D4F-4B11-B7F3-3EF9F3E8F6EA}"/>
              </a:ext>
            </a:extLst>
          </p:cNvPr>
          <p:cNvSpPr>
            <a:spLocks xmlns:a="http://schemas.openxmlformats.org/drawingml/2006/main" noGrp="1"/>
          </p:cNvSpPr>
          <p:nvPr/>
        </p:nvSpPr>
        <p:spPr>
          <a:xfrm xmlns:a="http://schemas.openxmlformats.org/drawingml/2006/main">
            <a:off x="666750" y="4057650"/>
            <a:ext cx="47434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275" b="1">
                <a:solidFill>
                  <a:srgbClr val="FFFFFF"/>
                </a:solidFill>
                <a:latin typeface="Montserrat"/>
                <a:ea typeface="Montserrat"/>
                <a:cs typeface="Montserrat"/>
              </a:defRPr>
            </a:defPPr>
          </a:lstStyle>
          <a:p xmlns:a="http://schemas.openxmlformats.org/drawingml/2006/main">
            <a:pPr algn="ctr">
              <a:defRPr sz="1275" b="1">
                <a:solidFill>
                  <a:srgbClr val="FFFFFF"/>
                </a:solidFill>
                <a:latin typeface="Montserrat"/>
                <a:ea typeface="Montserrat"/>
                <a:cs typeface="Montserrat"/>
              </a:defRPr>
            </a:pPr>
            <a:r>
              <a:rPr sz="1275" b="1">
                <a:solidFill>
                  <a:srgbClr val="FFFFFF"/>
                </a:solidFill>
                <a:latin typeface="Montserrat"/>
                <a:ea typeface="Montserrat"/>
                <a:cs typeface="Montserrat"/>
              </a:rPr>
              <a:t>45%  Investigación IA</a:t>
            </a:r>
          </a:p>
        </p:txBody>
      </p:sp>
      <p:sp>
        <p:nvSpPr>
          <p:cNvPr id="20" name="">
            <a:extLst xmlns:a="http://schemas.openxmlformats.org/drawingml/2006/main">
              <a:ext uri="{FF2B5EF4-FFF2-40B4-BE49-F238E27FC236}">
                <a16:creationId xmlns:a16="http://schemas.microsoft.com/office/drawing/2014/main" id="{0B7D6256-B852-48DD-9A5A-280288D753D6}"/>
              </a:ext>
            </a:extLst>
          </p:cNvPr>
          <p:cNvSpPr>
            <a:spLocks xmlns:a="http://schemas.openxmlformats.org/drawingml/2006/main" noGrp="1"/>
          </p:cNvSpPr>
          <p:nvPr/>
        </p:nvSpPr>
        <p:spPr>
          <a:xfrm xmlns:a="http://schemas.openxmlformats.org/drawingml/2006/main">
            <a:off x="5524500" y="4038600"/>
            <a:ext cx="2209800" cy="514350"/>
          </a:xfrm>
          <a:prstGeom xmlns:a="http://schemas.openxmlformats.org/drawingml/2006/main" prst="rect">
            <a:avLst/>
          </a:prstGeom>
          <a:solidFill xmlns:a="http://schemas.openxmlformats.org/drawingml/2006/main">
            <a:srgbClr val="ED1B2E"/>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925A167-0242-4A08-B7B0-E6B621C259EF}"/>
              </a:ext>
            </a:extLst>
          </p:cNvPr>
          <p:cNvSpPr>
            <a:spLocks xmlns:a="http://schemas.openxmlformats.org/drawingml/2006/main" noGrp="1"/>
          </p:cNvSpPr>
          <p:nvPr/>
        </p:nvSpPr>
        <p:spPr>
          <a:xfrm xmlns:a="http://schemas.openxmlformats.org/drawingml/2006/main">
            <a:off x="5638800" y="4057650"/>
            <a:ext cx="19812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275" b="1">
                <a:solidFill>
                  <a:srgbClr val="FFFFFF"/>
                </a:solidFill>
                <a:latin typeface="Montserrat"/>
                <a:ea typeface="Montserrat"/>
                <a:cs typeface="Montserrat"/>
              </a:defRPr>
            </a:defPPr>
          </a:lstStyle>
          <a:p xmlns:a="http://schemas.openxmlformats.org/drawingml/2006/main">
            <a:pPr algn="ctr">
              <a:defRPr sz="1275" b="1">
                <a:solidFill>
                  <a:srgbClr val="FFFFFF"/>
                </a:solidFill>
                <a:latin typeface="Montserrat"/>
                <a:ea typeface="Montserrat"/>
                <a:cs typeface="Montserrat"/>
              </a:defRPr>
            </a:pPr>
            <a:r>
              <a:rPr sz="1275" b="1">
                <a:solidFill>
                  <a:srgbClr val="FFFFFF"/>
                </a:solidFill>
                <a:latin typeface="Montserrat"/>
                <a:ea typeface="Montserrat"/>
                <a:cs typeface="Montserrat"/>
              </a:rPr>
              <a:t>20%  Human Lab</a:t>
            </a:r>
          </a:p>
        </p:txBody>
      </p:sp>
      <p:sp>
        <p:nvSpPr>
          <p:cNvPr id="22" name="">
            <a:extLst xmlns:a="http://schemas.openxmlformats.org/drawingml/2006/main">
              <a:ext uri="{FF2B5EF4-FFF2-40B4-BE49-F238E27FC236}">
                <a16:creationId xmlns:a16="http://schemas.microsoft.com/office/drawing/2014/main" id="{9B05A467-40D1-44E3-964D-9F77187B8AAA}"/>
              </a:ext>
            </a:extLst>
          </p:cNvPr>
          <p:cNvSpPr>
            <a:spLocks xmlns:a="http://schemas.openxmlformats.org/drawingml/2006/main" noGrp="1"/>
          </p:cNvSpPr>
          <p:nvPr/>
        </p:nvSpPr>
        <p:spPr>
          <a:xfrm xmlns:a="http://schemas.openxmlformats.org/drawingml/2006/main">
            <a:off x="7734300" y="4038600"/>
            <a:ext cx="3867150" cy="514350"/>
          </a:xfrm>
          <a:prstGeom xmlns:a="http://schemas.openxmlformats.org/drawingml/2006/main" prst="rect">
            <a:avLst/>
          </a:prstGeom>
          <a:solidFill xmlns:a="http://schemas.openxmlformats.org/drawingml/2006/main">
            <a:srgbClr val="061B45"/>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A53FD79E-A003-4A06-BCB7-188DB1E5208D}"/>
              </a:ext>
            </a:extLst>
          </p:cNvPr>
          <p:cNvSpPr>
            <a:spLocks xmlns:a="http://schemas.openxmlformats.org/drawingml/2006/main" noGrp="1"/>
          </p:cNvSpPr>
          <p:nvPr/>
        </p:nvSpPr>
        <p:spPr>
          <a:xfrm xmlns:a="http://schemas.openxmlformats.org/drawingml/2006/main">
            <a:off x="7848600" y="4057650"/>
            <a:ext cx="36385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275" b="1">
                <a:solidFill>
                  <a:srgbClr val="FFFFFF"/>
                </a:solidFill>
                <a:latin typeface="Montserrat"/>
                <a:ea typeface="Montserrat"/>
                <a:cs typeface="Montserrat"/>
              </a:defRPr>
            </a:defPPr>
          </a:lstStyle>
          <a:p xmlns:a="http://schemas.openxmlformats.org/drawingml/2006/main">
            <a:pPr algn="ctr">
              <a:defRPr sz="1275" b="1">
                <a:solidFill>
                  <a:srgbClr val="FFFFFF"/>
                </a:solidFill>
                <a:latin typeface="Montserrat"/>
                <a:ea typeface="Montserrat"/>
                <a:cs typeface="Montserrat"/>
              </a:defRPr>
            </a:pPr>
            <a:r>
              <a:rPr sz="1275" b="1">
                <a:solidFill>
                  <a:srgbClr val="FFFFFF"/>
                </a:solidFill>
                <a:latin typeface="Montserrat"/>
                <a:ea typeface="Montserrat"/>
                <a:cs typeface="Montserrat"/>
              </a:rPr>
              <a:t>35%  Análisis TG</a:t>
            </a:r>
          </a:p>
        </p:txBody>
      </p:sp>
      <p:sp>
        <p:nvSpPr>
          <p:cNvPr id="24" name="">
            <a:extLst xmlns:a="http://schemas.openxmlformats.org/drawingml/2006/main">
              <a:ext uri="{FF2B5EF4-FFF2-40B4-BE49-F238E27FC236}">
                <a16:creationId xmlns:a16="http://schemas.microsoft.com/office/drawing/2014/main" id="{81D195C6-654F-4CFC-85B8-BC35A7AD262D}"/>
              </a:ext>
            </a:extLst>
          </p:cNvPr>
          <p:cNvSpPr>
            <a:spLocks xmlns:a="http://schemas.openxmlformats.org/drawingml/2006/main" noGrp="1"/>
          </p:cNvSpPr>
          <p:nvPr/>
        </p:nvSpPr>
        <p:spPr>
          <a:xfrm xmlns:a="http://schemas.openxmlformats.org/drawingml/2006/main">
            <a:off x="552450" y="4933950"/>
            <a:ext cx="11049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725" b="1">
                <a:solidFill>
                  <a:srgbClr val="061B45"/>
                </a:solidFill>
                <a:latin typeface="Montserrat"/>
                <a:ea typeface="Montserrat"/>
                <a:cs typeface="Montserrat"/>
              </a:defRPr>
            </a:defPPr>
          </a:lstStyle>
          <a:p xmlns:a="http://schemas.openxmlformats.org/drawingml/2006/main">
            <a:pPr algn="l">
              <a:defRPr sz="1725" b="1">
                <a:solidFill>
                  <a:srgbClr val="061B45"/>
                </a:solidFill>
                <a:latin typeface="Montserrat"/>
                <a:ea typeface="Montserrat"/>
                <a:cs typeface="Montserrat"/>
              </a:defRPr>
            </a:pPr>
            <a:r>
              <a:rPr sz="1725" b="1">
                <a:solidFill>
                  <a:srgbClr val="061B45"/>
                </a:solidFill>
                <a:latin typeface="Montserrat"/>
                <a:ea typeface="Montserrat"/>
                <a:cs typeface="Montserrat"/>
              </a:rPr>
              <a:t>Este corte identifica capacidades y vacíos. Las pruebas con usuarios comprobarán el desempeño real antes de ordenar los casos.</a:t>
            </a:r>
          </a:p>
        </p:txBody>
      </p:sp>
      <p:sp>
        <p:nvSpPr>
          <p:cNvPr id="25" name="">
            <a:extLst xmlns:a="http://schemas.openxmlformats.org/drawingml/2006/main">
              <a:ext uri="{FF2B5EF4-FFF2-40B4-BE49-F238E27FC236}">
                <a16:creationId xmlns:a16="http://schemas.microsoft.com/office/drawing/2014/main" id="{70E0201C-4D68-4FE9-9D86-A4091D383CFC}"/>
              </a:ext>
            </a:extLst>
          </p:cNvPr>
          <p:cNvSpPr>
            <a:spLocks xmlns:a="http://schemas.openxmlformats.org/drawingml/2006/main" noGrp="1"/>
          </p:cNvSpPr>
          <p:nvPr/>
        </p:nvSpPr>
        <p:spPr>
          <a:xfrm xmlns:a="http://schemas.openxmlformats.org/drawingml/2006/main">
            <a:off x="552450" y="643890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pic>
        <p:nvPicPr>
          <p:cNvPr id="26" name="">
            <a:extLst xmlns:a="http://schemas.openxmlformats.org/drawingml/2006/main">
              <a:ext uri="{FF2B5EF4-FFF2-40B4-BE49-F238E27FC236}">
                <a16:creationId xmlns:a16="http://schemas.microsoft.com/office/drawing/2014/main" id="{3D64AC15-7F7E-4FA4-96F5-7B7FD20531BD}"/>
              </a:ext>
            </a:extLst>
          </p:cNvPr>
          <p:cNvPicPr>
            <a:picLocks xmlns:a="http://schemas.openxmlformats.org/drawingml/2006/main" noChangeAspect="1"/>
          </p:cNvPicPr>
          <p:nvPr/>
        </p:nvPicPr>
        <p:blipFill>
          <a:blip xmlns:r="http://schemas.openxmlformats.org/officeDocument/2006/relationships" xmlns:a="http://schemas.openxmlformats.org/drawingml/2006/main" r:embed="R6d2429951d2f48ef"/>
          <a:stretch xmlns:a="http://schemas.openxmlformats.org/drawingml/2006/main"/>
        </p:blipFill>
        <p:spPr>
          <a:xfrm xmlns:a="http://schemas.openxmlformats.org/drawingml/2006/main">
            <a:off x="721302" y="6534150"/>
            <a:ext cx="690995" cy="200025"/>
          </a:xfrm>
          <a:prstGeom xmlns:a="http://schemas.openxmlformats.org/drawingml/2006/main" prst="rect">
            <a:avLst/>
          </a:prstGeom>
        </p:spPr>
      </p:pic>
      <p:pic>
        <p:nvPicPr>
          <p:cNvPr id="27" name="">
            <a:extLst xmlns:a="http://schemas.openxmlformats.org/drawingml/2006/main">
              <a:ext uri="{FF2B5EF4-FFF2-40B4-BE49-F238E27FC236}">
                <a16:creationId xmlns:a16="http://schemas.microsoft.com/office/drawing/2014/main" id="{896B030B-2351-4AC1-9CB7-15A3DD61C80C}"/>
              </a:ext>
            </a:extLst>
          </p:cNvPr>
          <p:cNvPicPr>
            <a:picLocks xmlns:a="http://schemas.openxmlformats.org/drawingml/2006/main" noChangeAspect="1"/>
          </p:cNvPicPr>
          <p:nvPr/>
        </p:nvPicPr>
        <p:blipFill>
          <a:blip xmlns:r="http://schemas.openxmlformats.org/officeDocument/2006/relationships" xmlns:a="http://schemas.openxmlformats.org/drawingml/2006/main" r:embed="Rf47bc96c8f4a472f"/>
          <a:stretch xmlns:a="http://schemas.openxmlformats.org/drawingml/2006/main"/>
        </p:blipFill>
        <p:spPr>
          <a:xfrm xmlns:a="http://schemas.openxmlformats.org/drawingml/2006/main">
            <a:off x="10304009" y="6524625"/>
            <a:ext cx="918482" cy="257175"/>
          </a:xfrm>
          <a:prstGeom xmlns:a="http://schemas.openxmlformats.org/drawingml/2006/main" prst="rect">
            <a:avLst/>
          </a:prstGeom>
        </p:spPr>
      </p:pic>
    </p:spTree>
    <p:extLst>
      <p:ext uri="{BB962C8B-B14F-4D97-AF65-F5344CB8AC3E}">
        <p14:creationId xmlns:p14="http://schemas.microsoft.com/office/powerpoint/2010/main" val="36589478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CC38E54E-A188-4C13-8536-27662C0D62C9}"/>
              </a:ext>
            </a:extLst>
          </p:cNvPr>
          <p:cNvSpPr>
            <a:spLocks xmlns:a="http://schemas.openxmlformats.org/drawingml/2006/main" noGrp="1"/>
          </p:cNvSpPr>
          <p:nvPr/>
        </p:nvSpPr>
        <p:spPr>
          <a:xfrm xmlns:a="http://schemas.openxmlformats.org/drawingml/2006/main">
            <a:off x="552450" y="228600"/>
            <a:ext cx="6096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l">
              <a:defRPr sz="975" b="1">
                <a:solidFill>
                  <a:srgbClr val="6E7C96"/>
                </a:solidFill>
                <a:latin typeface="Montserrat"/>
                <a:ea typeface="Montserrat"/>
                <a:cs typeface="Montserrat"/>
              </a:defRPr>
            </a:defPPr>
          </a:lstStyle>
          <a:p xmlns:a="http://schemas.openxmlformats.org/drawingml/2006/main">
            <a:pPr algn="l">
              <a:defRPr sz="975" b="1">
                <a:solidFill>
                  <a:srgbClr val="6E7C96"/>
                </a:solidFill>
                <a:latin typeface="Montserrat"/>
                <a:ea typeface="Montserrat"/>
                <a:cs typeface="Montserrat"/>
              </a:defRPr>
            </a:pPr>
            <a:r>
              <a:rPr sz="975" b="1">
                <a:solidFill>
                  <a:srgbClr val="6E7C96"/>
                </a:solidFill>
                <a:latin typeface="Montserrat"/>
                <a:ea typeface="Montserrat"/>
                <a:cs typeface="Montserrat"/>
              </a:rPr>
              <a:t>MUESTRA NACIONAL</a:t>
            </a:r>
          </a:p>
        </p:txBody>
      </p:sp>
      <p:sp>
        <p:nvSpPr>
          <p:cNvPr id="2" name="">
            <a:extLst xmlns:a="http://schemas.openxmlformats.org/drawingml/2006/main">
              <a:ext uri="{FF2B5EF4-FFF2-40B4-BE49-F238E27FC236}">
                <a16:creationId xmlns:a16="http://schemas.microsoft.com/office/drawing/2014/main" id="{C40CD86C-D6DD-46A8-AC78-DDBD89F53331}"/>
              </a:ext>
            </a:extLst>
          </p:cNvPr>
          <p:cNvSpPr>
            <a:spLocks xmlns:a="http://schemas.openxmlformats.org/drawingml/2006/main" noGrp="1"/>
          </p:cNvSpPr>
          <p:nvPr/>
        </p:nvSpPr>
        <p:spPr>
          <a:xfrm xmlns:a="http://schemas.openxmlformats.org/drawingml/2006/main">
            <a:off x="11096625" y="228600"/>
            <a:ext cx="495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r">
              <a:defRPr sz="975" b="1">
                <a:solidFill>
                  <a:srgbClr val="6E7C96"/>
                </a:solidFill>
                <a:latin typeface="Montserrat"/>
                <a:ea typeface="Montserrat"/>
                <a:cs typeface="Montserrat"/>
              </a:defRPr>
            </a:defPPr>
          </a:lstStyle>
          <a:p xmlns:a="http://schemas.openxmlformats.org/drawingml/2006/main">
            <a:pPr algn="r">
              <a:defRPr sz="975" b="1">
                <a:solidFill>
                  <a:srgbClr val="6E7C96"/>
                </a:solidFill>
                <a:latin typeface="Montserrat"/>
                <a:ea typeface="Montserrat"/>
                <a:cs typeface="Montserrat"/>
              </a:defRPr>
            </a:pPr>
            <a:r>
              <a:rPr sz="975" b="1">
                <a:solidFill>
                  <a:srgbClr val="6E7C96"/>
                </a:solidFill>
                <a:latin typeface="Montserrat"/>
                <a:ea typeface="Montserrat"/>
                <a:cs typeface="Montserrat"/>
              </a:rPr>
              <a:t>03</a:t>
            </a:r>
          </a:p>
        </p:txBody>
      </p:sp>
      <p:sp>
        <p:nvSpPr>
          <p:cNvPr id="3" name="">
            <a:extLst xmlns:a="http://schemas.openxmlformats.org/drawingml/2006/main">
              <a:ext uri="{FF2B5EF4-FFF2-40B4-BE49-F238E27FC236}">
                <a16:creationId xmlns:a16="http://schemas.microsoft.com/office/drawing/2014/main" id="{52510020-74DF-4E85-9520-1576BBEBA2A4}"/>
              </a:ext>
            </a:extLst>
          </p:cNvPr>
          <p:cNvSpPr>
            <a:spLocks xmlns:a="http://schemas.openxmlformats.org/drawingml/2006/main" noGrp="1"/>
          </p:cNvSpPr>
          <p:nvPr/>
        </p:nvSpPr>
        <p:spPr>
          <a:xfrm xmlns:a="http://schemas.openxmlformats.org/drawingml/2006/main">
            <a:off x="552450" y="59055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sp>
        <p:nvSpPr>
          <p:cNvPr id="4" name="">
            <a:extLst xmlns:a="http://schemas.openxmlformats.org/drawingml/2006/main">
              <a:ext uri="{FF2B5EF4-FFF2-40B4-BE49-F238E27FC236}">
                <a16:creationId xmlns:a16="http://schemas.microsoft.com/office/drawing/2014/main" id="{599D99D1-C5ED-4661-91E4-BE27AD9D0AC7}"/>
              </a:ext>
            </a:extLst>
          </p:cNvPr>
          <p:cNvSpPr>
            <a:spLocks xmlns:a="http://schemas.openxmlformats.org/drawingml/2006/main" noGrp="1"/>
          </p:cNvSpPr>
          <p:nvPr/>
        </p:nvSpPr>
        <p:spPr>
          <a:xfrm xmlns:a="http://schemas.openxmlformats.org/drawingml/2006/main">
            <a:off x="552450" y="800100"/>
            <a:ext cx="10668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2775" b="1">
                <a:solidFill>
                  <a:srgbClr val="061B45"/>
                </a:solidFill>
                <a:latin typeface="Montserrat"/>
                <a:ea typeface="Montserrat"/>
                <a:cs typeface="Montserrat"/>
              </a:defRPr>
            </a:defPPr>
          </a:lstStyle>
          <a:p xmlns:a="http://schemas.openxmlformats.org/drawingml/2006/main">
            <a:pPr algn="l">
              <a:defRPr sz="2775" b="1">
                <a:solidFill>
                  <a:srgbClr val="061B45"/>
                </a:solidFill>
                <a:latin typeface="Montserrat"/>
                <a:ea typeface="Montserrat"/>
                <a:cs typeface="Montserrat"/>
              </a:defRPr>
            </a:pPr>
            <a:r>
              <a:rPr sz="2775" b="1">
                <a:solidFill>
                  <a:srgbClr val="061B45"/>
                </a:solidFill>
                <a:latin typeface="Montserrat"/>
                <a:ea typeface="Montserrat"/>
                <a:cs typeface="Montserrat"/>
              </a:rPr>
              <a:t>Muestra aprobada y resolución BP–Mobil</a:t>
            </a:r>
          </a:p>
        </p:txBody>
      </p:sp>
      <p:sp>
        <p:nvSpPr>
          <p:cNvPr id="5" name="">
            <a:extLst xmlns:a="http://schemas.openxmlformats.org/drawingml/2006/main">
              <a:ext uri="{FF2B5EF4-FFF2-40B4-BE49-F238E27FC236}">
                <a16:creationId xmlns:a16="http://schemas.microsoft.com/office/drawing/2014/main" id="{D93AD5F6-12E8-464B-A7CB-166595051BCF}"/>
              </a:ext>
            </a:extLst>
          </p:cNvPr>
          <p:cNvSpPr>
            <a:spLocks xmlns:a="http://schemas.openxmlformats.org/drawingml/2006/main" noGrp="1"/>
          </p:cNvSpPr>
          <p:nvPr/>
        </p:nvSpPr>
        <p:spPr>
          <a:xfrm xmlns:a="http://schemas.openxmlformats.org/drawingml/2006/main">
            <a:off x="552450" y="133350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350" b="0">
                <a:solidFill>
                  <a:srgbClr val="6E7C96"/>
                </a:solidFill>
                <a:latin typeface="Montserrat"/>
                <a:ea typeface="Montserrat"/>
                <a:cs typeface="Montserrat"/>
              </a:defRPr>
            </a:defPPr>
          </a:lstStyle>
          <a:p xmlns:a="http://schemas.openxmlformats.org/drawingml/2006/main">
            <a:pPr algn="l">
              <a:defRPr sz="1350" b="0">
                <a:solidFill>
                  <a:srgbClr val="6E7C96"/>
                </a:solidFill>
                <a:latin typeface="Montserrat"/>
                <a:ea typeface="Montserrat"/>
                <a:cs typeface="Montserrat"/>
              </a:defRPr>
            </a:pPr>
            <a:r>
              <a:rPr sz="1350" b="0">
                <a:solidFill>
                  <a:srgbClr val="6E7C96"/>
                </a:solidFill>
                <a:latin typeface="Montserrat"/>
                <a:ea typeface="Montserrat"/>
                <a:cs typeface="Montserrat"/>
              </a:rPr>
              <a:t>Doce casos nacionales, con AKRON App como Caso 0 fuera de comparación</a:t>
            </a:r>
          </a:p>
        </p:txBody>
      </p:sp>
      <p:graphicFrame>
        <p:nvGraphicFramePr>
          <p:cNvPr id="6" name="">
            <a:extLst xmlns:a="http://schemas.openxmlformats.org/drawingml/2006/main">
              <a:ext uri="{FF2B5EF4-FFF2-40B4-BE49-F238E27FC236}">
                <a16:creationId xmlns:a16="http://schemas.microsoft.com/office/drawing/2014/main" id="{4C9246FD-E6BF-485C-A39B-95CE4B720941}"/>
              </a:ext>
            </a:extLst>
          </p:cNvPr>
          <p:cNvGraphicFramePr/>
          <p:nvPr/>
        </p:nvGraphicFramePr>
        <p:xfrm>
          <a:off xmlns:a="http://schemas.openxmlformats.org/drawingml/2006/main" x="552450" y="1866900"/>
          <a:ext xmlns:a="http://schemas.openxmlformats.org/drawingml/2006/main" cx="11049000" cy="2571750"/>
        </p:xfrm>
        <a:graphic xmlns:a="http://schemas.openxmlformats.org/drawingml/2006/main">
          <a:graphicData uri="http://schemas.openxmlformats.org/drawingml/2006/table">
            <a:tbl>
              <a:tblPr/>
              <a:tblGrid>
                <a:gridCol w="2476500"/>
                <a:gridCol w="4572000"/>
                <a:gridCol w="4000500"/>
              </a:tblGrid>
              <a:tr h="642938">
                <a:tc>
                  <a:txBody>
                    <a:bodyPr>
                      <a:normAutofit/>
                    </a:bodyPr>
                    <a:lstStyle/>
                    <a:p>
                      <a:pPr algn="l"/>
                      <a:r>
                        <a:rPr sz="1050" b="1">
                          <a:solidFill>
                            <a:srgbClr val="FFFFFF"/>
                          </a:solidFill>
                          <a:latin typeface="Montserrat"/>
                          <a:ea typeface="Montserrat"/>
                          <a:cs typeface="Montserrat"/>
                        </a:rPr>
                        <a:t>GRUPO</a:t>
                      </a:r>
                    </a:p>
                  </a:txBody>
                  <a:tcPr marL="91440" marR="91440" marT="45720" marB="45720" anchor="ctr">
                    <a:solidFill>
                      <a:srgbClr val="061B45"/>
                    </a:solidFill>
                  </a:tcPr>
                </a:tc>
                <a:tc>
                  <a:txBody>
                    <a:bodyPr>
                      <a:normAutofit/>
                    </a:bodyPr>
                    <a:lstStyle/>
                    <a:p>
                      <a:pPr algn="l"/>
                      <a:r>
                        <a:rPr sz="1050" b="1">
                          <a:solidFill>
                            <a:srgbClr val="FFFFFF"/>
                          </a:solidFill>
                          <a:latin typeface="Montserrat"/>
                          <a:ea typeface="Montserrat"/>
                          <a:cs typeface="Montserrat"/>
                        </a:rPr>
                        <a:t>CASOS</a:t>
                      </a:r>
                    </a:p>
                  </a:txBody>
                  <a:tcPr marL="91440" marR="91440" marT="45720" marB="45720" anchor="ctr">
                    <a:solidFill>
                      <a:srgbClr val="061B45"/>
                    </a:solidFill>
                  </a:tcPr>
                </a:tc>
                <a:tc>
                  <a:txBody>
                    <a:bodyPr>
                      <a:normAutofit/>
                    </a:bodyPr>
                    <a:lstStyle/>
                    <a:p>
                      <a:pPr algn="l"/>
                      <a:r>
                        <a:rPr sz="1050" b="1">
                          <a:solidFill>
                            <a:srgbClr val="FFFFFF"/>
                          </a:solidFill>
                          <a:latin typeface="Montserrat"/>
                          <a:ea typeface="Montserrat"/>
                          <a:cs typeface="Montserrat"/>
                        </a:rPr>
                        <a:t>USO EN EL BENCHMARK</a:t>
                      </a:r>
                    </a:p>
                  </a:txBody>
                  <a:tcPr marL="91440" marR="91440" marT="45720" marB="45720" anchor="ctr">
                    <a:solidFill>
                      <a:srgbClr val="061B45"/>
                    </a:solidFill>
                  </a:tcPr>
                </a:tc>
              </a:tr>
              <a:tr h="642938">
                <a:tc>
                  <a:txBody>
                    <a:bodyPr>
                      <a:normAutofit/>
                    </a:bodyPr>
                    <a:lstStyle/>
                    <a:p>
                      <a:pPr algn="l"/>
                      <a:r>
                        <a:rPr sz="1200" b="1">
                          <a:solidFill>
                            <a:srgbClr val="061B45"/>
                          </a:solidFill>
                          <a:latin typeface="Montserrat"/>
                          <a:ea typeface="Montserrat"/>
                          <a:cs typeface="Montserrat"/>
                        </a:rPr>
                        <a:t>Combustible y conveniencia  7</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G500, BPme, Sevenly, Spin Premia, Hidrosina, Rendipuntos y Mobil</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Journeys cercanos a estación, acreditación, pago, factura y recurrencia</a:t>
                      </a:r>
                    </a:p>
                  </a:txBody>
                  <a:tcPr marL="91440" marR="91440" marT="45720" marB="45720" anchor="ctr">
                    <a:solidFill>
                      <a:srgbClr val="FFFFFF"/>
                    </a:solidFill>
                  </a:tcPr>
                </a:tc>
              </a:tr>
              <a:tr h="642938">
                <a:tc>
                  <a:txBody>
                    <a:bodyPr>
                      <a:normAutofit/>
                    </a:bodyPr>
                    <a:lstStyle/>
                    <a:p>
                      <a:pPr algn="l"/>
                      <a:r>
                        <a:rPr sz="1200" b="1">
                          <a:solidFill>
                            <a:srgbClr val="061B45"/>
                          </a:solidFill>
                          <a:latin typeface="Montserrat"/>
                          <a:ea typeface="Montserrat"/>
                          <a:cs typeface="Montserrat"/>
                        </a:rPr>
                        <a:t>Referentes adyacentes  3</a:t>
                      </a:r>
                    </a:p>
                  </a:txBody>
                  <a:tcPr marL="91440" marR="91440" marT="45720" marB="45720" anchor="ctr">
                    <a:solidFill>
                      <a:srgbClr val="F4F6FA"/>
                    </a:solidFill>
                  </a:tcPr>
                </a:tc>
                <a:tc>
                  <a:txBody>
                    <a:bodyPr>
                      <a:normAutofit/>
                    </a:bodyPr>
                    <a:lstStyle/>
                    <a:p>
                      <a:pPr algn="l"/>
                      <a:r>
                        <a:rPr sz="1200" b="0">
                          <a:solidFill>
                            <a:srgbClr val="061B45"/>
                          </a:solidFill>
                          <a:latin typeface="Montserrat"/>
                          <a:ea typeface="Montserrat"/>
                          <a:cs typeface="Montserrat"/>
                        </a:rPr>
                        <a:t>Club Cinépolis, Starbucks Rewards y Doters</a:t>
                      </a:r>
                    </a:p>
                  </a:txBody>
                  <a:tcPr marL="91440" marR="91440" marT="45720" marB="45720" anchor="ctr">
                    <a:solidFill>
                      <a:srgbClr val="F4F6FA"/>
                    </a:solidFill>
                  </a:tcPr>
                </a:tc>
                <a:tc>
                  <a:txBody>
                    <a:bodyPr>
                      <a:normAutofit/>
                    </a:bodyPr>
                    <a:lstStyle/>
                    <a:p>
                      <a:pPr algn="l"/>
                      <a:r>
                        <a:rPr sz="1200" b="0">
                          <a:solidFill>
                            <a:srgbClr val="061B45"/>
                          </a:solidFill>
                          <a:latin typeface="Montserrat"/>
                          <a:ea typeface="Montserrat"/>
                          <a:cs typeface="Montserrat"/>
                        </a:rPr>
                        <a:t>Progreso visible, niveles, ecosistema y personalización</a:t>
                      </a:r>
                    </a:p>
                  </a:txBody>
                  <a:tcPr marL="91440" marR="91440" marT="45720" marB="45720" anchor="ctr">
                    <a:solidFill>
                      <a:srgbClr val="F4F6FA"/>
                    </a:solidFill>
                  </a:tcPr>
                </a:tc>
              </a:tr>
              <a:tr h="642938">
                <a:tc>
                  <a:txBody>
                    <a:bodyPr>
                      <a:normAutofit/>
                    </a:bodyPr>
                    <a:lstStyle/>
                    <a:p>
                      <a:pPr algn="l"/>
                      <a:r>
                        <a:rPr sz="1200" b="1">
                          <a:solidFill>
                            <a:srgbClr val="061B45"/>
                          </a:solidFill>
                          <a:latin typeface="Montserrat"/>
                          <a:ea typeface="Montserrat"/>
                          <a:cs typeface="Montserrat"/>
                        </a:rPr>
                        <a:t>Electromovilidad  2</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Vemo Watts y Evergo</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Carga, mapa, disponibilidad, pago, historial y soporte</a:t>
                      </a:r>
                    </a:p>
                  </a:txBody>
                  <a:tcPr marL="91440" marR="91440" marT="45720" marB="45720" anchor="ctr">
                    <a:solidFill>
                      <a:srgbClr val="FFFFFF"/>
                    </a:solidFill>
                  </a:tcPr>
                </a:tc>
              </a:tr>
            </a:tbl>
          </a:graphicData>
        </a:graphic>
      </p:graphicFrame>
      <p:sp>
        <p:nvSpPr>
          <p:cNvPr id="7" name="">
            <a:extLst xmlns:a="http://schemas.openxmlformats.org/drawingml/2006/main">
              <a:ext uri="{FF2B5EF4-FFF2-40B4-BE49-F238E27FC236}">
                <a16:creationId xmlns:a16="http://schemas.microsoft.com/office/drawing/2014/main" id="{A8A5C451-1071-4DB4-BC39-4558815AEF16}"/>
              </a:ext>
            </a:extLst>
          </p:cNvPr>
          <p:cNvSpPr>
            <a:spLocks xmlns:a="http://schemas.openxmlformats.org/drawingml/2006/main" noGrp="1"/>
          </p:cNvSpPr>
          <p:nvPr/>
        </p:nvSpPr>
        <p:spPr>
          <a:xfrm xmlns:a="http://schemas.openxmlformats.org/drawingml/2006/main">
            <a:off x="552450" y="480060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sp>
        <p:nvSpPr>
          <p:cNvPr id="8" name="">
            <a:extLst xmlns:a="http://schemas.openxmlformats.org/drawingml/2006/main">
              <a:ext uri="{FF2B5EF4-FFF2-40B4-BE49-F238E27FC236}">
                <a16:creationId xmlns:a16="http://schemas.microsoft.com/office/drawing/2014/main" id="{1AE818BC-E5AD-45EA-855C-F407BC4A5A6B}"/>
              </a:ext>
            </a:extLst>
          </p:cNvPr>
          <p:cNvSpPr>
            <a:spLocks xmlns:a="http://schemas.openxmlformats.org/drawingml/2006/main" noGrp="1"/>
          </p:cNvSpPr>
          <p:nvPr/>
        </p:nvSpPr>
        <p:spPr>
          <a:xfrm xmlns:a="http://schemas.openxmlformats.org/drawingml/2006/main">
            <a:off x="552450" y="4972050"/>
            <a:ext cx="2476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1111"/>
          </a:bodyPr>
          <a:lstStyle xmlns:a="http://schemas.openxmlformats.org/drawingml/2006/main">
            <a:defPPr algn="l">
              <a:defRPr sz="1125" b="1">
                <a:solidFill>
                  <a:srgbClr val="ED1B2E"/>
                </a:solidFill>
                <a:latin typeface="Montserrat"/>
                <a:ea typeface="Montserrat"/>
                <a:cs typeface="Montserrat"/>
              </a:defRPr>
            </a:defPPr>
          </a:lstStyle>
          <a:p xmlns:a="http://schemas.openxmlformats.org/drawingml/2006/main">
            <a:pPr algn="l">
              <a:defRPr sz="1125" b="1">
                <a:solidFill>
                  <a:srgbClr val="ED1B2E"/>
                </a:solidFill>
                <a:latin typeface="Montserrat"/>
                <a:ea typeface="Montserrat"/>
                <a:cs typeface="Montserrat"/>
              </a:defRPr>
            </a:pPr>
            <a:r>
              <a:rPr sz="1125" b="1">
                <a:solidFill>
                  <a:srgbClr val="ED1B2E"/>
                </a:solidFill>
                <a:latin typeface="Montserrat"/>
                <a:ea typeface="Montserrat"/>
                <a:cs typeface="Montserrat"/>
              </a:rPr>
              <a:t>CONDICIÓN RESUELTA</a:t>
            </a:r>
          </a:p>
        </p:txBody>
      </p:sp>
      <p:sp>
        <p:nvSpPr>
          <p:cNvPr id="9" name="">
            <a:extLst xmlns:a="http://schemas.openxmlformats.org/drawingml/2006/main">
              <a:ext uri="{FF2B5EF4-FFF2-40B4-BE49-F238E27FC236}">
                <a16:creationId xmlns:a16="http://schemas.microsoft.com/office/drawing/2014/main" id="{F12C77B4-F1C3-451B-85C0-86FE60127918}"/>
              </a:ext>
            </a:extLst>
          </p:cNvPr>
          <p:cNvSpPr>
            <a:spLocks xmlns:a="http://schemas.openxmlformats.org/drawingml/2006/main" noGrp="1"/>
          </p:cNvSpPr>
          <p:nvPr/>
        </p:nvSpPr>
        <p:spPr>
          <a:xfrm xmlns:a="http://schemas.openxmlformats.org/drawingml/2006/main">
            <a:off x="3162300" y="4876800"/>
            <a:ext cx="84391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9542"/>
          </a:bodyPr>
          <a:lstStyle xmlns:a="http://schemas.openxmlformats.org/drawingml/2006/main">
            <a:defPPr algn="l">
              <a:defRPr sz="1500" b="1">
                <a:solidFill>
                  <a:srgbClr val="061B45"/>
                </a:solidFill>
                <a:latin typeface="Montserrat"/>
                <a:ea typeface="Montserrat"/>
                <a:cs typeface="Montserrat"/>
              </a:defRPr>
            </a:defPPr>
          </a:lstStyle>
          <a:p xmlns:a="http://schemas.openxmlformats.org/drawingml/2006/main">
            <a:pPr algn="l">
              <a:defRPr sz="1500" b="1">
                <a:solidFill>
                  <a:srgbClr val="061B45"/>
                </a:solidFill>
                <a:latin typeface="Montserrat"/>
                <a:ea typeface="Montserrat"/>
                <a:cs typeface="Montserrat"/>
              </a:defRPr>
            </a:pPr>
            <a:r>
              <a:rPr sz="1500" b="1">
                <a:solidFill>
                  <a:srgbClr val="061B45"/>
                </a:solidFill>
                <a:latin typeface="Montserrat"/>
                <a:ea typeface="Montserrat"/>
                <a:cs typeface="Montserrat"/>
              </a:rPr>
              <a:t>BPme permanece con validación crítica. Mobil sustituye a Aeroméxico conforme a la rama aprobada.</a:t>
            </a:r>
          </a:p>
        </p:txBody>
      </p:sp>
      <p:sp>
        <p:nvSpPr>
          <p:cNvPr id="10" name="">
            <a:extLst xmlns:a="http://schemas.openxmlformats.org/drawingml/2006/main">
              <a:ext uri="{FF2B5EF4-FFF2-40B4-BE49-F238E27FC236}">
                <a16:creationId xmlns:a16="http://schemas.microsoft.com/office/drawing/2014/main" id="{A05BDD0E-FEF1-4251-9190-E29CA20CD2C8}"/>
              </a:ext>
            </a:extLst>
          </p:cNvPr>
          <p:cNvSpPr>
            <a:spLocks xmlns:a="http://schemas.openxmlformats.org/drawingml/2006/main" noGrp="1"/>
          </p:cNvSpPr>
          <p:nvPr/>
        </p:nvSpPr>
        <p:spPr>
          <a:xfrm xmlns:a="http://schemas.openxmlformats.org/drawingml/2006/main">
            <a:off x="552450" y="5486400"/>
            <a:ext cx="11049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350" b="0">
                <a:solidFill>
                  <a:srgbClr val="6E7C96"/>
                </a:solidFill>
                <a:latin typeface="Montserrat"/>
                <a:ea typeface="Montserrat"/>
                <a:cs typeface="Montserrat"/>
              </a:defRPr>
            </a:defPPr>
          </a:lstStyle>
          <a:p xmlns:a="http://schemas.openxmlformats.org/drawingml/2006/main">
            <a:pPr algn="l">
              <a:defRPr sz="1350" b="0">
                <a:solidFill>
                  <a:srgbClr val="6E7C96"/>
                </a:solidFill>
                <a:latin typeface="Montserrat"/>
                <a:ea typeface="Montserrat"/>
                <a:cs typeface="Montserrat"/>
              </a:defRPr>
            </a:pPr>
            <a:r>
              <a:rPr sz="1350" b="0">
                <a:solidFill>
                  <a:srgbClr val="6E7C96"/>
                </a:solidFill>
                <a:latin typeface="Montserrat"/>
                <a:ea typeface="Montserrat"/>
                <a:cs typeface="Montserrat"/>
              </a:rPr>
              <a:t>Ajustes solicitados por AKRON ya incorporados: Rendipuntos, Vemo Watts y Evergo.</a:t>
            </a:r>
          </a:p>
        </p:txBody>
      </p:sp>
      <p:sp>
        <p:nvSpPr>
          <p:cNvPr id="11" name="">
            <a:extLst xmlns:a="http://schemas.openxmlformats.org/drawingml/2006/main">
              <a:ext uri="{FF2B5EF4-FFF2-40B4-BE49-F238E27FC236}">
                <a16:creationId xmlns:a16="http://schemas.microsoft.com/office/drawing/2014/main" id="{1C8F8799-BF2C-4902-AC51-3397FAF1B9CC}"/>
              </a:ext>
            </a:extLst>
          </p:cNvPr>
          <p:cNvSpPr>
            <a:spLocks xmlns:a="http://schemas.openxmlformats.org/drawingml/2006/main" noGrp="1"/>
          </p:cNvSpPr>
          <p:nvPr/>
        </p:nvSpPr>
        <p:spPr>
          <a:xfrm xmlns:a="http://schemas.openxmlformats.org/drawingml/2006/main">
            <a:off x="552450" y="643890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pic>
        <p:nvPicPr>
          <p:cNvPr id="12" name="">
            <a:extLst xmlns:a="http://schemas.openxmlformats.org/drawingml/2006/main">
              <a:ext uri="{FF2B5EF4-FFF2-40B4-BE49-F238E27FC236}">
                <a16:creationId xmlns:a16="http://schemas.microsoft.com/office/drawing/2014/main" id="{525FDBFF-DE0C-41AD-9303-545CB47D9281}"/>
              </a:ext>
            </a:extLst>
          </p:cNvPr>
          <p:cNvPicPr>
            <a:picLocks xmlns:a="http://schemas.openxmlformats.org/drawingml/2006/main" noChangeAspect="1"/>
          </p:cNvPicPr>
          <p:nvPr/>
        </p:nvPicPr>
        <p:blipFill>
          <a:blip xmlns:r="http://schemas.openxmlformats.org/officeDocument/2006/relationships" xmlns:a="http://schemas.openxmlformats.org/drawingml/2006/main" r:embed="R4f91980528f84768"/>
          <a:stretch xmlns:a="http://schemas.openxmlformats.org/drawingml/2006/main"/>
        </p:blipFill>
        <p:spPr>
          <a:xfrm xmlns:a="http://schemas.openxmlformats.org/drawingml/2006/main">
            <a:off x="721302" y="6534150"/>
            <a:ext cx="690995" cy="200025"/>
          </a:xfrm>
          <a:prstGeom xmlns:a="http://schemas.openxmlformats.org/drawingml/2006/main" prst="rect">
            <a:avLst/>
          </a:prstGeom>
        </p:spPr>
      </p:pic>
      <p:pic>
        <p:nvPicPr>
          <p:cNvPr id="13" name="">
            <a:extLst xmlns:a="http://schemas.openxmlformats.org/drawingml/2006/main">
              <a:ext uri="{FF2B5EF4-FFF2-40B4-BE49-F238E27FC236}">
                <a16:creationId xmlns:a16="http://schemas.microsoft.com/office/drawing/2014/main" id="{D90DB555-B931-4913-ADAF-D037240AAD33}"/>
              </a:ext>
            </a:extLst>
          </p:cNvPr>
          <p:cNvPicPr>
            <a:picLocks xmlns:a="http://schemas.openxmlformats.org/drawingml/2006/main" noChangeAspect="1"/>
          </p:cNvPicPr>
          <p:nvPr/>
        </p:nvPicPr>
        <p:blipFill>
          <a:blip xmlns:r="http://schemas.openxmlformats.org/officeDocument/2006/relationships" xmlns:a="http://schemas.openxmlformats.org/drawingml/2006/main" r:embed="Rc66927ab2d594a93"/>
          <a:stretch xmlns:a="http://schemas.openxmlformats.org/drawingml/2006/main"/>
        </p:blipFill>
        <p:spPr>
          <a:xfrm xmlns:a="http://schemas.openxmlformats.org/drawingml/2006/main">
            <a:off x="10304009" y="6524625"/>
            <a:ext cx="918482" cy="257175"/>
          </a:xfrm>
          <a:prstGeom xmlns:a="http://schemas.openxmlformats.org/drawingml/2006/main" prst="rect">
            <a:avLst/>
          </a:prstGeom>
        </p:spPr>
      </p:pic>
    </p:spTree>
    <p:extLst>
      <p:ext uri="{BB962C8B-B14F-4D97-AF65-F5344CB8AC3E}">
        <p14:creationId xmlns:p14="http://schemas.microsoft.com/office/powerpoint/2010/main" val="147895032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6B933C0-1206-40AD-949C-0827AF47E21B}"/>
              </a:ext>
            </a:extLst>
          </p:cNvPr>
          <p:cNvSpPr>
            <a:spLocks xmlns:a="http://schemas.openxmlformats.org/drawingml/2006/main" noGrp="1"/>
          </p:cNvSpPr>
          <p:nvPr/>
        </p:nvSpPr>
        <p:spPr>
          <a:xfrm xmlns:a="http://schemas.openxmlformats.org/drawingml/2006/main">
            <a:off x="552450" y="228600"/>
            <a:ext cx="6096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l">
              <a:defRPr sz="975" b="1">
                <a:solidFill>
                  <a:srgbClr val="6E7C96"/>
                </a:solidFill>
                <a:latin typeface="Montserrat"/>
                <a:ea typeface="Montserrat"/>
                <a:cs typeface="Montserrat"/>
              </a:defRPr>
            </a:defPPr>
          </a:lstStyle>
          <a:p xmlns:a="http://schemas.openxmlformats.org/drawingml/2006/main">
            <a:pPr algn="l">
              <a:defRPr sz="975" b="1">
                <a:solidFill>
                  <a:srgbClr val="6E7C96"/>
                </a:solidFill>
                <a:latin typeface="Montserrat"/>
                <a:ea typeface="Montserrat"/>
                <a:cs typeface="Montserrat"/>
              </a:defRPr>
            </a:pPr>
            <a:r>
              <a:rPr sz="975" b="1">
                <a:solidFill>
                  <a:srgbClr val="6E7C96"/>
                </a:solidFill>
                <a:latin typeface="Montserrat"/>
                <a:ea typeface="Montserrat"/>
                <a:cs typeface="Montserrat"/>
              </a:rPr>
              <a:t>METODOLOGÍA</a:t>
            </a:r>
          </a:p>
        </p:txBody>
      </p:sp>
      <p:sp>
        <p:nvSpPr>
          <p:cNvPr id="2" name="">
            <a:extLst xmlns:a="http://schemas.openxmlformats.org/drawingml/2006/main">
              <a:ext uri="{FF2B5EF4-FFF2-40B4-BE49-F238E27FC236}">
                <a16:creationId xmlns:a16="http://schemas.microsoft.com/office/drawing/2014/main" id="{322DD797-75D5-4BC5-BCEC-86E35E5CD4DC}"/>
              </a:ext>
            </a:extLst>
          </p:cNvPr>
          <p:cNvSpPr>
            <a:spLocks xmlns:a="http://schemas.openxmlformats.org/drawingml/2006/main" noGrp="1"/>
          </p:cNvSpPr>
          <p:nvPr/>
        </p:nvSpPr>
        <p:spPr>
          <a:xfrm xmlns:a="http://schemas.openxmlformats.org/drawingml/2006/main">
            <a:off x="11096625" y="228600"/>
            <a:ext cx="495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r">
              <a:defRPr sz="975" b="1">
                <a:solidFill>
                  <a:srgbClr val="6E7C96"/>
                </a:solidFill>
                <a:latin typeface="Montserrat"/>
                <a:ea typeface="Montserrat"/>
                <a:cs typeface="Montserrat"/>
              </a:defRPr>
            </a:defPPr>
          </a:lstStyle>
          <a:p xmlns:a="http://schemas.openxmlformats.org/drawingml/2006/main">
            <a:pPr algn="r">
              <a:defRPr sz="975" b="1">
                <a:solidFill>
                  <a:srgbClr val="6E7C96"/>
                </a:solidFill>
                <a:latin typeface="Montserrat"/>
                <a:ea typeface="Montserrat"/>
                <a:cs typeface="Montserrat"/>
              </a:defRPr>
            </a:pPr>
            <a:r>
              <a:rPr sz="975" b="1">
                <a:solidFill>
                  <a:srgbClr val="6E7C96"/>
                </a:solidFill>
                <a:latin typeface="Montserrat"/>
                <a:ea typeface="Montserrat"/>
                <a:cs typeface="Montserrat"/>
              </a:rPr>
              <a:t>04</a:t>
            </a:r>
          </a:p>
        </p:txBody>
      </p:sp>
      <p:sp>
        <p:nvSpPr>
          <p:cNvPr id="3" name="">
            <a:extLst xmlns:a="http://schemas.openxmlformats.org/drawingml/2006/main">
              <a:ext uri="{FF2B5EF4-FFF2-40B4-BE49-F238E27FC236}">
                <a16:creationId xmlns:a16="http://schemas.microsoft.com/office/drawing/2014/main" id="{AD2CFD2E-6B2F-46F0-B04C-3FFE7E8BE196}"/>
              </a:ext>
            </a:extLst>
          </p:cNvPr>
          <p:cNvSpPr>
            <a:spLocks xmlns:a="http://schemas.openxmlformats.org/drawingml/2006/main" noGrp="1"/>
          </p:cNvSpPr>
          <p:nvPr/>
        </p:nvSpPr>
        <p:spPr>
          <a:xfrm xmlns:a="http://schemas.openxmlformats.org/drawingml/2006/main">
            <a:off x="552450" y="59055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sp>
        <p:nvSpPr>
          <p:cNvPr id="4" name="">
            <a:extLst xmlns:a="http://schemas.openxmlformats.org/drawingml/2006/main">
              <a:ext uri="{FF2B5EF4-FFF2-40B4-BE49-F238E27FC236}">
                <a16:creationId xmlns:a16="http://schemas.microsoft.com/office/drawing/2014/main" id="{ACF54F3F-B7DE-44B0-A0D4-C971486FA8AE}"/>
              </a:ext>
            </a:extLst>
          </p:cNvPr>
          <p:cNvSpPr>
            <a:spLocks xmlns:a="http://schemas.openxmlformats.org/drawingml/2006/main" noGrp="1"/>
          </p:cNvSpPr>
          <p:nvPr/>
        </p:nvSpPr>
        <p:spPr>
          <a:xfrm xmlns:a="http://schemas.openxmlformats.org/drawingml/2006/main">
            <a:off x="552450" y="800100"/>
            <a:ext cx="10668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2775" b="1">
                <a:solidFill>
                  <a:srgbClr val="061B45"/>
                </a:solidFill>
                <a:latin typeface="Montserrat"/>
                <a:ea typeface="Montserrat"/>
                <a:cs typeface="Montserrat"/>
              </a:defRPr>
            </a:defPPr>
          </a:lstStyle>
          <a:p xmlns:a="http://schemas.openxmlformats.org/drawingml/2006/main">
            <a:pPr algn="l">
              <a:defRPr sz="2775" b="1">
                <a:solidFill>
                  <a:srgbClr val="061B45"/>
                </a:solidFill>
                <a:latin typeface="Montserrat"/>
                <a:ea typeface="Montserrat"/>
                <a:cs typeface="Montserrat"/>
              </a:defRPr>
            </a:pPr>
            <a:r>
              <a:rPr sz="2775" b="1">
                <a:solidFill>
                  <a:srgbClr val="061B45"/>
                </a:solidFill>
                <a:latin typeface="Montserrat"/>
                <a:ea typeface="Montserrat"/>
                <a:cs typeface="Montserrat"/>
              </a:rPr>
              <a:t>Método y control de evidencia</a:t>
            </a:r>
          </a:p>
        </p:txBody>
      </p:sp>
      <p:sp>
        <p:nvSpPr>
          <p:cNvPr id="5" name="">
            <a:extLst xmlns:a="http://schemas.openxmlformats.org/drawingml/2006/main">
              <a:ext uri="{FF2B5EF4-FFF2-40B4-BE49-F238E27FC236}">
                <a16:creationId xmlns:a16="http://schemas.microsoft.com/office/drawing/2014/main" id="{D6D77B3C-42FE-4EBF-BBFE-0C10A26762B8}"/>
              </a:ext>
            </a:extLst>
          </p:cNvPr>
          <p:cNvSpPr>
            <a:spLocks xmlns:a="http://schemas.openxmlformats.org/drawingml/2006/main" noGrp="1"/>
          </p:cNvSpPr>
          <p:nvPr/>
        </p:nvSpPr>
        <p:spPr>
          <a:xfrm xmlns:a="http://schemas.openxmlformats.org/drawingml/2006/main">
            <a:off x="552450" y="133350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350" b="0">
                <a:solidFill>
                  <a:srgbClr val="6E7C96"/>
                </a:solidFill>
                <a:latin typeface="Montserrat"/>
                <a:ea typeface="Montserrat"/>
                <a:cs typeface="Montserrat"/>
              </a:defRPr>
            </a:defPPr>
          </a:lstStyle>
          <a:p xmlns:a="http://schemas.openxmlformats.org/drawingml/2006/main">
            <a:pPr algn="l">
              <a:defRPr sz="1350" b="0">
                <a:solidFill>
                  <a:srgbClr val="6E7C96"/>
                </a:solidFill>
                <a:latin typeface="Montserrat"/>
                <a:ea typeface="Montserrat"/>
                <a:cs typeface="Montserrat"/>
              </a:defRPr>
            </a:pPr>
            <a:r>
              <a:rPr sz="1350" b="0">
                <a:solidFill>
                  <a:srgbClr val="6E7C96"/>
                </a:solidFill>
                <a:latin typeface="Montserrat"/>
                <a:ea typeface="Montserrat"/>
                <a:cs typeface="Montserrat"/>
              </a:rPr>
              <a:t>Cada afirmación conserva fuente, fecha, confianza y validación pendiente</a:t>
            </a:r>
          </a:p>
        </p:txBody>
      </p:sp>
      <p:graphicFrame>
        <p:nvGraphicFramePr>
          <p:cNvPr id="6" name="">
            <a:extLst xmlns:a="http://schemas.openxmlformats.org/drawingml/2006/main">
              <a:ext uri="{FF2B5EF4-FFF2-40B4-BE49-F238E27FC236}">
                <a16:creationId xmlns:a16="http://schemas.microsoft.com/office/drawing/2014/main" id="{C523399D-86B8-452A-B4B7-22B1056C0F5B}"/>
              </a:ext>
            </a:extLst>
          </p:cNvPr>
          <p:cNvGraphicFramePr/>
          <p:nvPr/>
        </p:nvGraphicFramePr>
        <p:xfrm>
          <a:off xmlns:a="http://schemas.openxmlformats.org/drawingml/2006/main" x="552450" y="1847850"/>
          <a:ext xmlns:a="http://schemas.openxmlformats.org/drawingml/2006/main" cx="11049000" cy="2152650"/>
        </p:xfrm>
        <a:graphic xmlns:a="http://schemas.openxmlformats.org/drawingml/2006/main">
          <a:graphicData uri="http://schemas.openxmlformats.org/drawingml/2006/table">
            <a:tbl>
              <a:tblPr/>
              <a:tblGrid>
                <a:gridCol w="3238500"/>
                <a:gridCol w="1143000"/>
                <a:gridCol w="3714750"/>
                <a:gridCol w="2952750"/>
              </a:tblGrid>
              <a:tr h="538163">
                <a:tc>
                  <a:txBody>
                    <a:bodyPr>
                      <a:normAutofit/>
                    </a:bodyPr>
                    <a:lstStyle/>
                    <a:p>
                      <a:pPr algn="l"/>
                      <a:r>
                        <a:rPr sz="1050" b="1">
                          <a:solidFill>
                            <a:srgbClr val="FFFFFF"/>
                          </a:solidFill>
                          <a:latin typeface="Montserrat"/>
                          <a:ea typeface="Montserrat"/>
                          <a:cs typeface="Montserrat"/>
                        </a:rPr>
                        <a:t>CAPA</a:t>
                      </a:r>
                    </a:p>
                  </a:txBody>
                  <a:tcPr marL="91440" marR="91440" marT="45720" marB="45720" anchor="ctr">
                    <a:solidFill>
                      <a:srgbClr val="061B45"/>
                    </a:solidFill>
                  </a:tcPr>
                </a:tc>
                <a:tc>
                  <a:txBody>
                    <a:bodyPr>
                      <a:normAutofit/>
                    </a:bodyPr>
                    <a:lstStyle/>
                    <a:p>
                      <a:pPr algn="ctr"/>
                      <a:r>
                        <a:rPr sz="1050" b="1">
                          <a:solidFill>
                            <a:srgbClr val="FFFFFF"/>
                          </a:solidFill>
                          <a:latin typeface="Montserrat"/>
                          <a:ea typeface="Montserrat"/>
                          <a:cs typeface="Montserrat"/>
                        </a:rPr>
                        <a:t>PESO</a:t>
                      </a:r>
                    </a:p>
                  </a:txBody>
                  <a:tcPr marL="91440" marR="91440" marT="45720" marB="45720" anchor="ctr">
                    <a:solidFill>
                      <a:srgbClr val="061B45"/>
                    </a:solidFill>
                  </a:tcPr>
                </a:tc>
                <a:tc>
                  <a:txBody>
                    <a:bodyPr>
                      <a:normAutofit/>
                    </a:bodyPr>
                    <a:lstStyle/>
                    <a:p>
                      <a:pPr algn="l"/>
                      <a:r>
                        <a:rPr sz="1050" b="1">
                          <a:solidFill>
                            <a:srgbClr val="FFFFFF"/>
                          </a:solidFill>
                          <a:latin typeface="Montserrat"/>
                          <a:ea typeface="Montserrat"/>
                          <a:cs typeface="Montserrat"/>
                        </a:rPr>
                        <a:t>RESULTADO DE ESTA FASE</a:t>
                      </a:r>
                    </a:p>
                  </a:txBody>
                  <a:tcPr marL="91440" marR="91440" marT="45720" marB="45720" anchor="ctr">
                    <a:solidFill>
                      <a:srgbClr val="061B45"/>
                    </a:solidFill>
                  </a:tcPr>
                </a:tc>
                <a:tc>
                  <a:txBody>
                    <a:bodyPr>
                      <a:normAutofit/>
                    </a:bodyPr>
                    <a:lstStyle/>
                    <a:p>
                      <a:pPr algn="l"/>
                      <a:r>
                        <a:rPr sz="1050" b="1">
                          <a:solidFill>
                            <a:srgbClr val="FFFFFF"/>
                          </a:solidFill>
                          <a:latin typeface="Montserrat"/>
                          <a:ea typeface="Montserrat"/>
                          <a:cs typeface="Montserrat"/>
                        </a:rPr>
                        <a:t>SIGUIENTE CONTROL</a:t>
                      </a:r>
                    </a:p>
                  </a:txBody>
                  <a:tcPr marL="91440" marR="91440" marT="45720" marB="45720" anchor="ctr">
                    <a:solidFill>
                      <a:srgbClr val="061B45"/>
                    </a:solidFill>
                  </a:tcPr>
                </a:tc>
              </a:tr>
              <a:tr h="538163">
                <a:tc>
                  <a:txBody>
                    <a:bodyPr>
                      <a:normAutofit/>
                    </a:bodyPr>
                    <a:lstStyle/>
                    <a:p>
                      <a:pPr algn="l"/>
                      <a:r>
                        <a:rPr sz="1200" b="1">
                          <a:solidFill>
                            <a:srgbClr val="061B45"/>
                          </a:solidFill>
                          <a:latin typeface="Montserrat"/>
                          <a:ea typeface="Montserrat"/>
                          <a:cs typeface="Montserrat"/>
                        </a:rPr>
                        <a:t>Investigación asistida por IA</a:t>
                      </a:r>
                    </a:p>
                  </a:txBody>
                  <a:tcPr marL="91440" marR="91440" marT="45720" marB="45720" anchor="ctr">
                    <a:solidFill>
                      <a:srgbClr val="FFFFFF"/>
                    </a:solidFill>
                  </a:tcPr>
                </a:tc>
                <a:tc>
                  <a:txBody>
                    <a:bodyPr>
                      <a:normAutofit/>
                    </a:bodyPr>
                    <a:lstStyle/>
                    <a:p>
                      <a:pPr algn="ctr"/>
                      <a:r>
                        <a:rPr sz="1200" b="0">
                          <a:solidFill>
                            <a:srgbClr val="061B45"/>
                          </a:solidFill>
                          <a:latin typeface="Montserrat"/>
                          <a:ea typeface="Montserrat"/>
                          <a:cs typeface="Montserrat"/>
                        </a:rPr>
                        <a:t>45%</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Reglas, journeys, reseñas e hipótesis</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Trazabilidad y confianza</a:t>
                      </a:r>
                    </a:p>
                  </a:txBody>
                  <a:tcPr marL="91440" marR="91440" marT="45720" marB="45720" anchor="ctr">
                    <a:solidFill>
                      <a:srgbClr val="FFFFFF"/>
                    </a:solidFill>
                  </a:tcPr>
                </a:tc>
              </a:tr>
              <a:tr h="538163">
                <a:tc>
                  <a:txBody>
                    <a:bodyPr>
                      <a:normAutofit/>
                    </a:bodyPr>
                    <a:lstStyle/>
                    <a:p>
                      <a:pPr algn="l"/>
                      <a:r>
                        <a:rPr sz="1200" b="1">
                          <a:solidFill>
                            <a:srgbClr val="061B45"/>
                          </a:solidFill>
                          <a:latin typeface="Montserrat"/>
                          <a:ea typeface="Montserrat"/>
                          <a:cs typeface="Montserrat"/>
                        </a:rPr>
                        <a:t>Validación con usuarios</a:t>
                      </a:r>
                    </a:p>
                  </a:txBody>
                  <a:tcPr marL="91440" marR="91440" marT="45720" marB="45720" anchor="ctr">
                    <a:solidFill>
                      <a:srgbClr val="F4F6FA"/>
                    </a:solidFill>
                  </a:tcPr>
                </a:tc>
                <a:tc>
                  <a:txBody>
                    <a:bodyPr>
                      <a:normAutofit/>
                    </a:bodyPr>
                    <a:lstStyle/>
                    <a:p>
                      <a:pPr algn="ctr"/>
                      <a:r>
                        <a:rPr sz="1200" b="0">
                          <a:solidFill>
                            <a:srgbClr val="061B45"/>
                          </a:solidFill>
                          <a:latin typeface="Montserrat"/>
                          <a:ea typeface="Montserrat"/>
                          <a:cs typeface="Montserrat"/>
                        </a:rPr>
                        <a:t>20%</a:t>
                      </a:r>
                    </a:p>
                  </a:txBody>
                  <a:tcPr marL="91440" marR="91440" marT="45720" marB="45720" anchor="ctr">
                    <a:solidFill>
                      <a:srgbClr val="F4F6FA"/>
                    </a:solidFill>
                  </a:tcPr>
                </a:tc>
                <a:tc>
                  <a:txBody>
                    <a:bodyPr>
                      <a:normAutofit/>
                    </a:bodyPr>
                    <a:lstStyle/>
                    <a:p>
                      <a:pPr algn="l"/>
                      <a:r>
                        <a:rPr sz="1200" b="0">
                          <a:solidFill>
                            <a:srgbClr val="061B45"/>
                          </a:solidFill>
                          <a:latin typeface="Montserrat"/>
                          <a:ea typeface="Montserrat"/>
                          <a:cs typeface="Montserrat"/>
                        </a:rPr>
                        <a:t>Evidencia observable en tareas reales</a:t>
                      </a:r>
                    </a:p>
                  </a:txBody>
                  <a:tcPr marL="91440" marR="91440" marT="45720" marB="45720" anchor="ctr">
                    <a:solidFill>
                      <a:srgbClr val="F4F6FA"/>
                    </a:solidFill>
                  </a:tcPr>
                </a:tc>
                <a:tc>
                  <a:txBody>
                    <a:bodyPr>
                      <a:normAutofit/>
                    </a:bodyPr>
                    <a:lstStyle/>
                    <a:p>
                      <a:pPr algn="l"/>
                      <a:r>
                        <a:rPr sz="1200" b="0">
                          <a:solidFill>
                            <a:srgbClr val="061B45"/>
                          </a:solidFill>
                          <a:latin typeface="Montserrat"/>
                          <a:ea typeface="Montserrat"/>
                          <a:cs typeface="Montserrat"/>
                        </a:rPr>
                        <a:t>Human Lab</a:t>
                      </a:r>
                    </a:p>
                  </a:txBody>
                  <a:tcPr marL="91440" marR="91440" marT="45720" marB="45720" anchor="ctr">
                    <a:solidFill>
                      <a:srgbClr val="F4F6FA"/>
                    </a:solidFill>
                  </a:tcPr>
                </a:tc>
              </a:tr>
              <a:tr h="538163">
                <a:tc>
                  <a:txBody>
                    <a:bodyPr>
                      <a:normAutofit/>
                    </a:bodyPr>
                    <a:lstStyle/>
                    <a:p>
                      <a:pPr algn="l"/>
                      <a:r>
                        <a:rPr sz="1200" b="1">
                          <a:solidFill>
                            <a:srgbClr val="061B45"/>
                          </a:solidFill>
                          <a:latin typeface="Montserrat"/>
                          <a:ea typeface="Montserrat"/>
                          <a:cs typeface="Montserrat"/>
                        </a:rPr>
                        <a:t>Análisis estratégico TG</a:t>
                      </a:r>
                    </a:p>
                  </a:txBody>
                  <a:tcPr marL="91440" marR="91440" marT="45720" marB="45720" anchor="ctr">
                    <a:solidFill>
                      <a:srgbClr val="FFFFFF"/>
                    </a:solidFill>
                  </a:tcPr>
                </a:tc>
                <a:tc>
                  <a:txBody>
                    <a:bodyPr>
                      <a:normAutofit/>
                    </a:bodyPr>
                    <a:lstStyle/>
                    <a:p>
                      <a:pPr algn="ctr"/>
                      <a:r>
                        <a:rPr sz="1200" b="0">
                          <a:solidFill>
                            <a:srgbClr val="061B45"/>
                          </a:solidFill>
                          <a:latin typeface="Montserrat"/>
                          <a:ea typeface="Montserrat"/>
                          <a:cs typeface="Montserrat"/>
                        </a:rPr>
                        <a:t>35%</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Prioridades y recomendaciones</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Después de campo</a:t>
                      </a:r>
                    </a:p>
                  </a:txBody>
                  <a:tcPr marL="91440" marR="91440" marT="45720" marB="45720" anchor="ctr">
                    <a:solidFill>
                      <a:srgbClr val="FFFFFF"/>
                    </a:solidFill>
                  </a:tcPr>
                </a:tc>
              </a:tr>
            </a:tbl>
          </a:graphicData>
        </a:graphic>
      </p:graphicFrame>
      <p:sp>
        <p:nvSpPr>
          <p:cNvPr id="7" name="">
            <a:extLst xmlns:a="http://schemas.openxmlformats.org/drawingml/2006/main">
              <a:ext uri="{FF2B5EF4-FFF2-40B4-BE49-F238E27FC236}">
                <a16:creationId xmlns:a16="http://schemas.microsoft.com/office/drawing/2014/main" id="{6D965C63-A31F-4D68-A20B-04FC958F38A6}"/>
              </a:ext>
            </a:extLst>
          </p:cNvPr>
          <p:cNvSpPr>
            <a:spLocks xmlns:a="http://schemas.openxmlformats.org/drawingml/2006/main" noGrp="1"/>
          </p:cNvSpPr>
          <p:nvPr/>
        </p:nvSpPr>
        <p:spPr>
          <a:xfrm xmlns:a="http://schemas.openxmlformats.org/drawingml/2006/main">
            <a:off x="552450" y="4362450"/>
            <a:ext cx="266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5000"/>
          </a:bodyPr>
          <a:lstStyle xmlns:a="http://schemas.openxmlformats.org/drawingml/2006/main">
            <a:defPPr algn="l">
              <a:defRPr sz="1500" b="1">
                <a:solidFill>
                  <a:srgbClr val="061B45"/>
                </a:solidFill>
                <a:latin typeface="Montserrat"/>
                <a:ea typeface="Montserrat"/>
                <a:cs typeface="Montserrat"/>
              </a:defRPr>
            </a:defPPr>
          </a:lstStyle>
          <a:p xmlns:a="http://schemas.openxmlformats.org/drawingml/2006/main">
            <a:pPr algn="l">
              <a:defRPr sz="1500" b="1">
                <a:solidFill>
                  <a:srgbClr val="061B45"/>
                </a:solidFill>
                <a:latin typeface="Montserrat"/>
                <a:ea typeface="Montserrat"/>
                <a:cs typeface="Montserrat"/>
              </a:defRPr>
            </a:pPr>
            <a:r>
              <a:rPr sz="1500" b="1">
                <a:solidFill>
                  <a:srgbClr val="061B45"/>
                </a:solidFill>
                <a:latin typeface="Montserrat"/>
                <a:ea typeface="Montserrat"/>
                <a:cs typeface="Montserrat"/>
              </a:rPr>
              <a:t>Jerarquía de fuentes</a:t>
            </a:r>
          </a:p>
        </p:txBody>
      </p:sp>
      <p:sp>
        <p:nvSpPr>
          <p:cNvPr id="8" name="">
            <a:extLst xmlns:a="http://schemas.openxmlformats.org/drawingml/2006/main">
              <a:ext uri="{FF2B5EF4-FFF2-40B4-BE49-F238E27FC236}">
                <a16:creationId xmlns:a16="http://schemas.microsoft.com/office/drawing/2014/main" id="{F2199133-DFE5-4D28-9C71-61E60F790F61}"/>
              </a:ext>
            </a:extLst>
          </p:cNvPr>
          <p:cNvSpPr>
            <a:spLocks xmlns:a="http://schemas.openxmlformats.org/drawingml/2006/main" noGrp="1"/>
          </p:cNvSpPr>
          <p:nvPr/>
        </p:nvSpPr>
        <p:spPr>
          <a:xfrm xmlns:a="http://schemas.openxmlformats.org/drawingml/2006/main">
            <a:off x="552450" y="4781550"/>
            <a:ext cx="609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500" b="1">
                <a:solidFill>
                  <a:srgbClr val="ED1B2E"/>
                </a:solidFill>
                <a:latin typeface="Montserrat"/>
                <a:ea typeface="Montserrat"/>
                <a:cs typeface="Montserrat"/>
              </a:defRPr>
            </a:defPPr>
          </a:lstStyle>
          <a:p xmlns:a="http://schemas.openxmlformats.org/drawingml/2006/main">
            <a:pPr algn="l">
              <a:defRPr sz="1500" b="1">
                <a:solidFill>
                  <a:srgbClr val="ED1B2E"/>
                </a:solidFill>
                <a:latin typeface="Montserrat"/>
                <a:ea typeface="Montserrat"/>
                <a:cs typeface="Montserrat"/>
              </a:defRPr>
            </a:pPr>
            <a:r>
              <a:rPr sz="1500" b="1">
                <a:solidFill>
                  <a:srgbClr val="ED1B2E"/>
                </a:solidFill>
                <a:latin typeface="Montserrat"/>
                <a:ea typeface="Montserrat"/>
                <a:cs typeface="Montserrat"/>
              </a:rPr>
              <a:t>A1</a:t>
            </a:r>
          </a:p>
        </p:txBody>
      </p:sp>
      <p:sp>
        <p:nvSpPr>
          <p:cNvPr id="9" name="">
            <a:extLst xmlns:a="http://schemas.openxmlformats.org/drawingml/2006/main">
              <a:ext uri="{FF2B5EF4-FFF2-40B4-BE49-F238E27FC236}">
                <a16:creationId xmlns:a16="http://schemas.microsoft.com/office/drawing/2014/main" id="{4553E013-86E6-420B-AE4B-7A3D1F1E73B3}"/>
              </a:ext>
            </a:extLst>
          </p:cNvPr>
          <p:cNvSpPr>
            <a:spLocks xmlns:a="http://schemas.openxmlformats.org/drawingml/2006/main" noGrp="1"/>
          </p:cNvSpPr>
          <p:nvPr/>
        </p:nvSpPr>
        <p:spPr>
          <a:xfrm xmlns:a="http://schemas.openxmlformats.org/drawingml/2006/main">
            <a:off x="1143000" y="4743450"/>
            <a:ext cx="204787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125" b="1">
                <a:solidFill>
                  <a:srgbClr val="061B45"/>
                </a:solidFill>
                <a:latin typeface="Montserrat"/>
                <a:ea typeface="Montserrat"/>
                <a:cs typeface="Montserrat"/>
              </a:defRPr>
            </a:defPPr>
          </a:lstStyle>
          <a:p xmlns:a="http://schemas.openxmlformats.org/drawingml/2006/main">
            <a:pPr algn="l">
              <a:defRPr sz="1125" b="1">
                <a:solidFill>
                  <a:srgbClr val="061B45"/>
                </a:solidFill>
                <a:latin typeface="Montserrat"/>
                <a:ea typeface="Montserrat"/>
                <a:cs typeface="Montserrat"/>
              </a:defRPr>
            </a:pPr>
            <a:r>
              <a:rPr sz="1125" b="1">
                <a:solidFill>
                  <a:srgbClr val="061B45"/>
                </a:solidFill>
                <a:latin typeface="Montserrat"/>
                <a:ea typeface="Montserrat"/>
                <a:cs typeface="Montserrat"/>
              </a:rPr>
              <a:t>Términos y condiciones</a:t>
            </a:r>
          </a:p>
        </p:txBody>
      </p:sp>
      <p:sp>
        <p:nvSpPr>
          <p:cNvPr id="10" name="">
            <a:extLst xmlns:a="http://schemas.openxmlformats.org/drawingml/2006/main">
              <a:ext uri="{FF2B5EF4-FFF2-40B4-BE49-F238E27FC236}">
                <a16:creationId xmlns:a16="http://schemas.microsoft.com/office/drawing/2014/main" id="{134E40E0-9AD2-4D57-BAF2-D7C283E7062D}"/>
              </a:ext>
            </a:extLst>
          </p:cNvPr>
          <p:cNvSpPr>
            <a:spLocks xmlns:a="http://schemas.openxmlformats.org/drawingml/2006/main" noGrp="1"/>
          </p:cNvSpPr>
          <p:nvPr/>
        </p:nvSpPr>
        <p:spPr>
          <a:xfrm xmlns:a="http://schemas.openxmlformats.org/drawingml/2006/main">
            <a:off x="3314700" y="4781550"/>
            <a:ext cx="609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500" b="1">
                <a:solidFill>
                  <a:srgbClr val="0046A3"/>
                </a:solidFill>
                <a:latin typeface="Montserrat"/>
                <a:ea typeface="Montserrat"/>
                <a:cs typeface="Montserrat"/>
              </a:defRPr>
            </a:defPPr>
          </a:lstStyle>
          <a:p xmlns:a="http://schemas.openxmlformats.org/drawingml/2006/main">
            <a:pPr algn="l">
              <a:defRPr sz="1500" b="1">
                <a:solidFill>
                  <a:srgbClr val="0046A3"/>
                </a:solidFill>
                <a:latin typeface="Montserrat"/>
                <a:ea typeface="Montserrat"/>
                <a:cs typeface="Montserrat"/>
              </a:defRPr>
            </a:pPr>
            <a:r>
              <a:rPr sz="1500" b="1">
                <a:solidFill>
                  <a:srgbClr val="0046A3"/>
                </a:solidFill>
                <a:latin typeface="Montserrat"/>
                <a:ea typeface="Montserrat"/>
                <a:cs typeface="Montserrat"/>
              </a:rPr>
              <a:t>A2</a:t>
            </a:r>
          </a:p>
        </p:txBody>
      </p:sp>
      <p:sp>
        <p:nvSpPr>
          <p:cNvPr id="11" name="">
            <a:extLst xmlns:a="http://schemas.openxmlformats.org/drawingml/2006/main">
              <a:ext uri="{FF2B5EF4-FFF2-40B4-BE49-F238E27FC236}">
                <a16:creationId xmlns:a16="http://schemas.microsoft.com/office/drawing/2014/main" id="{E8F60204-62AB-4F8E-A9D4-66C0A4584224}"/>
              </a:ext>
            </a:extLst>
          </p:cNvPr>
          <p:cNvSpPr>
            <a:spLocks xmlns:a="http://schemas.openxmlformats.org/drawingml/2006/main" noGrp="1"/>
          </p:cNvSpPr>
          <p:nvPr/>
        </p:nvSpPr>
        <p:spPr>
          <a:xfrm xmlns:a="http://schemas.openxmlformats.org/drawingml/2006/main">
            <a:off x="3905250" y="4743450"/>
            <a:ext cx="204787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125" b="1">
                <a:solidFill>
                  <a:srgbClr val="061B45"/>
                </a:solidFill>
                <a:latin typeface="Montserrat"/>
                <a:ea typeface="Montserrat"/>
                <a:cs typeface="Montserrat"/>
              </a:defRPr>
            </a:defPPr>
          </a:lstStyle>
          <a:p xmlns:a="http://schemas.openxmlformats.org/drawingml/2006/main">
            <a:pPr algn="l">
              <a:defRPr sz="1125" b="1">
                <a:solidFill>
                  <a:srgbClr val="061B45"/>
                </a:solidFill>
                <a:latin typeface="Montserrat"/>
                <a:ea typeface="Montserrat"/>
                <a:cs typeface="Montserrat"/>
              </a:defRPr>
            </a:pPr>
            <a:r>
              <a:rPr sz="1125" b="1">
                <a:solidFill>
                  <a:srgbClr val="061B45"/>
                </a:solidFill>
                <a:latin typeface="Montserrat"/>
                <a:ea typeface="Montserrat"/>
                <a:cs typeface="Montserrat"/>
              </a:rPr>
              <a:t>Sitios de marca y tiendas</a:t>
            </a:r>
          </a:p>
        </p:txBody>
      </p:sp>
      <p:sp>
        <p:nvSpPr>
          <p:cNvPr id="12" name="">
            <a:extLst xmlns:a="http://schemas.openxmlformats.org/drawingml/2006/main">
              <a:ext uri="{FF2B5EF4-FFF2-40B4-BE49-F238E27FC236}">
                <a16:creationId xmlns:a16="http://schemas.microsoft.com/office/drawing/2014/main" id="{7CDABFA6-7114-4F2F-99C8-2070281D253D}"/>
              </a:ext>
            </a:extLst>
          </p:cNvPr>
          <p:cNvSpPr>
            <a:spLocks xmlns:a="http://schemas.openxmlformats.org/drawingml/2006/main" noGrp="1"/>
          </p:cNvSpPr>
          <p:nvPr/>
        </p:nvSpPr>
        <p:spPr>
          <a:xfrm xmlns:a="http://schemas.openxmlformats.org/drawingml/2006/main">
            <a:off x="6076950" y="4781550"/>
            <a:ext cx="609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500" b="1">
                <a:solidFill>
                  <a:srgbClr val="0046A3"/>
                </a:solidFill>
                <a:latin typeface="Montserrat"/>
                <a:ea typeface="Montserrat"/>
                <a:cs typeface="Montserrat"/>
              </a:defRPr>
            </a:defPPr>
          </a:lstStyle>
          <a:p xmlns:a="http://schemas.openxmlformats.org/drawingml/2006/main">
            <a:pPr algn="l">
              <a:defRPr sz="1500" b="1">
                <a:solidFill>
                  <a:srgbClr val="0046A3"/>
                </a:solidFill>
                <a:latin typeface="Montserrat"/>
                <a:ea typeface="Montserrat"/>
                <a:cs typeface="Montserrat"/>
              </a:defRPr>
            </a:pPr>
            <a:r>
              <a:rPr sz="1500" b="1">
                <a:solidFill>
                  <a:srgbClr val="0046A3"/>
                </a:solidFill>
                <a:latin typeface="Montserrat"/>
                <a:ea typeface="Montserrat"/>
                <a:cs typeface="Montserrat"/>
              </a:rPr>
              <a:t>B1</a:t>
            </a:r>
          </a:p>
        </p:txBody>
      </p:sp>
      <p:sp>
        <p:nvSpPr>
          <p:cNvPr id="13" name="">
            <a:extLst xmlns:a="http://schemas.openxmlformats.org/drawingml/2006/main">
              <a:ext uri="{FF2B5EF4-FFF2-40B4-BE49-F238E27FC236}">
                <a16:creationId xmlns:a16="http://schemas.microsoft.com/office/drawing/2014/main" id="{A0A4E3F4-9167-4579-BF63-B8A5024F0FB6}"/>
              </a:ext>
            </a:extLst>
          </p:cNvPr>
          <p:cNvSpPr>
            <a:spLocks xmlns:a="http://schemas.openxmlformats.org/drawingml/2006/main" noGrp="1"/>
          </p:cNvSpPr>
          <p:nvPr/>
        </p:nvSpPr>
        <p:spPr>
          <a:xfrm xmlns:a="http://schemas.openxmlformats.org/drawingml/2006/main">
            <a:off x="6667500" y="4743450"/>
            <a:ext cx="204787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125" b="1">
                <a:solidFill>
                  <a:srgbClr val="061B45"/>
                </a:solidFill>
                <a:latin typeface="Montserrat"/>
                <a:ea typeface="Montserrat"/>
                <a:cs typeface="Montserrat"/>
              </a:defRPr>
            </a:defPPr>
          </a:lstStyle>
          <a:p xmlns:a="http://schemas.openxmlformats.org/drawingml/2006/main">
            <a:pPr algn="l">
              <a:defRPr sz="1125" b="1">
                <a:solidFill>
                  <a:srgbClr val="061B45"/>
                </a:solidFill>
                <a:latin typeface="Montserrat"/>
                <a:ea typeface="Montserrat"/>
                <a:cs typeface="Montserrat"/>
              </a:defRPr>
            </a:pPr>
            <a:r>
              <a:rPr sz="1125" b="1">
                <a:solidFill>
                  <a:srgbClr val="061B45"/>
                </a:solidFill>
                <a:latin typeface="Montserrat"/>
                <a:ea typeface="Montserrat"/>
                <a:cs typeface="Montserrat"/>
              </a:rPr>
              <a:t>Observación técnica</a:t>
            </a:r>
          </a:p>
        </p:txBody>
      </p:sp>
      <p:sp>
        <p:nvSpPr>
          <p:cNvPr id="14" name="">
            <a:extLst xmlns:a="http://schemas.openxmlformats.org/drawingml/2006/main">
              <a:ext uri="{FF2B5EF4-FFF2-40B4-BE49-F238E27FC236}">
                <a16:creationId xmlns:a16="http://schemas.microsoft.com/office/drawing/2014/main" id="{9E437CB5-AA7E-4D0E-8415-DA78484D1A48}"/>
              </a:ext>
            </a:extLst>
          </p:cNvPr>
          <p:cNvSpPr>
            <a:spLocks xmlns:a="http://schemas.openxmlformats.org/drawingml/2006/main" noGrp="1"/>
          </p:cNvSpPr>
          <p:nvPr/>
        </p:nvSpPr>
        <p:spPr>
          <a:xfrm xmlns:a="http://schemas.openxmlformats.org/drawingml/2006/main">
            <a:off x="8839200" y="4781550"/>
            <a:ext cx="609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500" b="1">
                <a:solidFill>
                  <a:srgbClr val="0046A3"/>
                </a:solidFill>
                <a:latin typeface="Montserrat"/>
                <a:ea typeface="Montserrat"/>
                <a:cs typeface="Montserrat"/>
              </a:defRPr>
            </a:defPPr>
          </a:lstStyle>
          <a:p xmlns:a="http://schemas.openxmlformats.org/drawingml/2006/main">
            <a:pPr algn="l">
              <a:defRPr sz="1500" b="1">
                <a:solidFill>
                  <a:srgbClr val="0046A3"/>
                </a:solidFill>
                <a:latin typeface="Montserrat"/>
                <a:ea typeface="Montserrat"/>
                <a:cs typeface="Montserrat"/>
              </a:defRPr>
            </a:pPr>
            <a:r>
              <a:rPr sz="1500" b="1">
                <a:solidFill>
                  <a:srgbClr val="0046A3"/>
                </a:solidFill>
                <a:latin typeface="Montserrat"/>
                <a:ea typeface="Montserrat"/>
                <a:cs typeface="Montserrat"/>
              </a:rPr>
              <a:t>B2</a:t>
            </a:r>
          </a:p>
        </p:txBody>
      </p:sp>
      <p:sp>
        <p:nvSpPr>
          <p:cNvPr id="15" name="">
            <a:extLst xmlns:a="http://schemas.openxmlformats.org/drawingml/2006/main">
              <a:ext uri="{FF2B5EF4-FFF2-40B4-BE49-F238E27FC236}">
                <a16:creationId xmlns:a16="http://schemas.microsoft.com/office/drawing/2014/main" id="{94FCE5FE-D98A-45D9-8BC2-18D12A0524E5}"/>
              </a:ext>
            </a:extLst>
          </p:cNvPr>
          <p:cNvSpPr>
            <a:spLocks xmlns:a="http://schemas.openxmlformats.org/drawingml/2006/main" noGrp="1"/>
          </p:cNvSpPr>
          <p:nvPr/>
        </p:nvSpPr>
        <p:spPr>
          <a:xfrm xmlns:a="http://schemas.openxmlformats.org/drawingml/2006/main">
            <a:off x="9429750" y="4743450"/>
            <a:ext cx="204787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125" b="1">
                <a:solidFill>
                  <a:srgbClr val="061B45"/>
                </a:solidFill>
                <a:latin typeface="Montserrat"/>
                <a:ea typeface="Montserrat"/>
                <a:cs typeface="Montserrat"/>
              </a:defRPr>
            </a:defPPr>
          </a:lstStyle>
          <a:p xmlns:a="http://schemas.openxmlformats.org/drawingml/2006/main">
            <a:pPr algn="l">
              <a:defRPr sz="1125" b="1">
                <a:solidFill>
                  <a:srgbClr val="061B45"/>
                </a:solidFill>
                <a:latin typeface="Montserrat"/>
                <a:ea typeface="Montserrat"/>
                <a:cs typeface="Montserrat"/>
              </a:defRPr>
            </a:pPr>
            <a:r>
              <a:rPr sz="1125" b="1">
                <a:solidFill>
                  <a:srgbClr val="061B45"/>
                </a:solidFill>
                <a:latin typeface="Montserrat"/>
                <a:ea typeface="Montserrat"/>
                <a:cs typeface="Montserrat"/>
              </a:rPr>
              <a:t>Reseñas como señal</a:t>
            </a:r>
          </a:p>
        </p:txBody>
      </p:sp>
      <p:sp>
        <p:nvSpPr>
          <p:cNvPr id="16" name="">
            <a:extLst xmlns:a="http://schemas.openxmlformats.org/drawingml/2006/main">
              <a:ext uri="{FF2B5EF4-FFF2-40B4-BE49-F238E27FC236}">
                <a16:creationId xmlns:a16="http://schemas.microsoft.com/office/drawing/2014/main" id="{78969CFC-ACF4-4FD0-9FFA-A1AC56C0BF8F}"/>
              </a:ext>
            </a:extLst>
          </p:cNvPr>
          <p:cNvSpPr>
            <a:spLocks xmlns:a="http://schemas.openxmlformats.org/drawingml/2006/main" noGrp="1"/>
          </p:cNvSpPr>
          <p:nvPr/>
        </p:nvSpPr>
        <p:spPr>
          <a:xfrm xmlns:a="http://schemas.openxmlformats.org/drawingml/2006/main">
            <a:off x="552450" y="5391150"/>
            <a:ext cx="11049000" cy="0"/>
          </a:xfrm>
          <a:prstGeom xmlns:a="http://schemas.openxmlformats.org/drawingml/2006/main" prst="line">
            <a:avLst/>
          </a:prstGeom>
          <a:noFill xmlns:a="http://schemas.openxmlformats.org/drawingml/2006/main"/>
          <a:ln xmlns:a="http://schemas.openxmlformats.org/drawingml/2006/main" w="19050">
            <a:solidFill>
              <a:srgbClr val="ED1B2E"/>
            </a:solidFill>
            <a:prstDash val="solid"/>
          </a:ln>
        </p:spPr>
      </p:sp>
      <p:sp>
        <p:nvSpPr>
          <p:cNvPr id="17" name="">
            <a:extLst xmlns:a="http://schemas.openxmlformats.org/drawingml/2006/main">
              <a:ext uri="{FF2B5EF4-FFF2-40B4-BE49-F238E27FC236}">
                <a16:creationId xmlns:a16="http://schemas.microsoft.com/office/drawing/2014/main" id="{ADFE0507-5CA7-4BC9-BDCE-EAE3AEB13CC3}"/>
              </a:ext>
            </a:extLst>
          </p:cNvPr>
          <p:cNvSpPr>
            <a:spLocks xmlns:a="http://schemas.openxmlformats.org/drawingml/2006/main" noGrp="1"/>
          </p:cNvSpPr>
          <p:nvPr/>
        </p:nvSpPr>
        <p:spPr>
          <a:xfrm xmlns:a="http://schemas.openxmlformats.org/drawingml/2006/main">
            <a:off x="552450" y="5543550"/>
            <a:ext cx="11049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725" b="1">
                <a:solidFill>
                  <a:srgbClr val="061B45"/>
                </a:solidFill>
                <a:latin typeface="Montserrat"/>
                <a:ea typeface="Montserrat"/>
                <a:cs typeface="Montserrat"/>
              </a:defRPr>
            </a:defPPr>
          </a:lstStyle>
          <a:p xmlns:a="http://schemas.openxmlformats.org/drawingml/2006/main">
            <a:pPr algn="ctr">
              <a:defRPr sz="1725" b="1">
                <a:solidFill>
                  <a:srgbClr val="061B45"/>
                </a:solidFill>
                <a:latin typeface="Montserrat"/>
                <a:ea typeface="Montserrat"/>
                <a:cs typeface="Montserrat"/>
              </a:defRPr>
            </a:pPr>
            <a:r>
              <a:rPr sz="1725" b="1">
                <a:solidFill>
                  <a:srgbClr val="061B45"/>
                </a:solidFill>
                <a:latin typeface="Montserrat"/>
                <a:ea typeface="Montserrat"/>
                <a:cs typeface="Montserrat"/>
              </a:rPr>
              <a:t>Los puntajes técnicos dirigen pruebas. El Human Lab sustenta las conclusiones finales.</a:t>
            </a:r>
          </a:p>
        </p:txBody>
      </p:sp>
      <p:sp>
        <p:nvSpPr>
          <p:cNvPr id="18" name="">
            <a:extLst xmlns:a="http://schemas.openxmlformats.org/drawingml/2006/main">
              <a:ext uri="{FF2B5EF4-FFF2-40B4-BE49-F238E27FC236}">
                <a16:creationId xmlns:a16="http://schemas.microsoft.com/office/drawing/2014/main" id="{DE0F24C5-448A-4452-9E9E-204258AB7A9D}"/>
              </a:ext>
            </a:extLst>
          </p:cNvPr>
          <p:cNvSpPr>
            <a:spLocks xmlns:a="http://schemas.openxmlformats.org/drawingml/2006/main" noGrp="1"/>
          </p:cNvSpPr>
          <p:nvPr/>
        </p:nvSpPr>
        <p:spPr>
          <a:xfrm xmlns:a="http://schemas.openxmlformats.org/drawingml/2006/main">
            <a:off x="552450" y="643890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pic>
        <p:nvPicPr>
          <p:cNvPr id="19" name="">
            <a:extLst xmlns:a="http://schemas.openxmlformats.org/drawingml/2006/main">
              <a:ext uri="{FF2B5EF4-FFF2-40B4-BE49-F238E27FC236}">
                <a16:creationId xmlns:a16="http://schemas.microsoft.com/office/drawing/2014/main" id="{9BC7D722-7B9C-42EF-A9DB-2B88DBCD1F3D}"/>
              </a:ext>
            </a:extLst>
          </p:cNvPr>
          <p:cNvPicPr>
            <a:picLocks xmlns:a="http://schemas.openxmlformats.org/drawingml/2006/main" noChangeAspect="1"/>
          </p:cNvPicPr>
          <p:nvPr/>
        </p:nvPicPr>
        <p:blipFill>
          <a:blip xmlns:r="http://schemas.openxmlformats.org/officeDocument/2006/relationships" xmlns:a="http://schemas.openxmlformats.org/drawingml/2006/main" r:embed="R561abb64dc2440c0"/>
          <a:stretch xmlns:a="http://schemas.openxmlformats.org/drawingml/2006/main"/>
        </p:blipFill>
        <p:spPr>
          <a:xfrm xmlns:a="http://schemas.openxmlformats.org/drawingml/2006/main">
            <a:off x="721302" y="6534150"/>
            <a:ext cx="690995" cy="200025"/>
          </a:xfrm>
          <a:prstGeom xmlns:a="http://schemas.openxmlformats.org/drawingml/2006/main" prst="rect">
            <a:avLst/>
          </a:prstGeom>
        </p:spPr>
      </p:pic>
      <p:pic>
        <p:nvPicPr>
          <p:cNvPr id="20" name="">
            <a:extLst xmlns:a="http://schemas.openxmlformats.org/drawingml/2006/main">
              <a:ext uri="{FF2B5EF4-FFF2-40B4-BE49-F238E27FC236}">
                <a16:creationId xmlns:a16="http://schemas.microsoft.com/office/drawing/2014/main" id="{5BF2FB1E-BEF7-47D3-B44B-77D38822BDB8}"/>
              </a:ext>
            </a:extLst>
          </p:cNvPr>
          <p:cNvPicPr>
            <a:picLocks xmlns:a="http://schemas.openxmlformats.org/drawingml/2006/main" noChangeAspect="1"/>
          </p:cNvPicPr>
          <p:nvPr/>
        </p:nvPicPr>
        <p:blipFill>
          <a:blip xmlns:r="http://schemas.openxmlformats.org/officeDocument/2006/relationships" xmlns:a="http://schemas.openxmlformats.org/drawingml/2006/main" r:embed="R683fa8fdf055491c"/>
          <a:stretch xmlns:a="http://schemas.openxmlformats.org/drawingml/2006/main"/>
        </p:blipFill>
        <p:spPr>
          <a:xfrm xmlns:a="http://schemas.openxmlformats.org/drawingml/2006/main">
            <a:off x="10304009" y="6524625"/>
            <a:ext cx="918482" cy="257175"/>
          </a:xfrm>
          <a:prstGeom xmlns:a="http://schemas.openxmlformats.org/drawingml/2006/main" prst="rect">
            <a:avLst/>
          </a:prstGeom>
        </p:spPr>
      </p:pic>
    </p:spTree>
    <p:extLst>
      <p:ext uri="{BB962C8B-B14F-4D97-AF65-F5344CB8AC3E}">
        <p14:creationId xmlns:p14="http://schemas.microsoft.com/office/powerpoint/2010/main" val="113175682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33A8D96-F0EA-4ADE-B6D2-1A8C2EFC8D7F}"/>
              </a:ext>
            </a:extLst>
          </p:cNvPr>
          <p:cNvSpPr>
            <a:spLocks xmlns:a="http://schemas.openxmlformats.org/drawingml/2006/main" noGrp="1"/>
          </p:cNvSpPr>
          <p:nvPr/>
        </p:nvSpPr>
        <p:spPr>
          <a:xfrm xmlns:a="http://schemas.openxmlformats.org/drawingml/2006/main">
            <a:off x="552450" y="228600"/>
            <a:ext cx="6096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l">
              <a:defRPr sz="975" b="1">
                <a:solidFill>
                  <a:srgbClr val="6E7C96"/>
                </a:solidFill>
                <a:latin typeface="Montserrat"/>
                <a:ea typeface="Montserrat"/>
                <a:cs typeface="Montserrat"/>
              </a:defRPr>
            </a:defPPr>
          </a:lstStyle>
          <a:p xmlns:a="http://schemas.openxmlformats.org/drawingml/2006/main">
            <a:pPr algn="l">
              <a:defRPr sz="975" b="1">
                <a:solidFill>
                  <a:srgbClr val="6E7C96"/>
                </a:solidFill>
                <a:latin typeface="Montserrat"/>
                <a:ea typeface="Montserrat"/>
                <a:cs typeface="Montserrat"/>
              </a:defRPr>
            </a:pPr>
            <a:r>
              <a:rPr sz="975" b="1">
                <a:solidFill>
                  <a:srgbClr val="6E7C96"/>
                </a:solidFill>
                <a:latin typeface="Montserrat"/>
                <a:ea typeface="Montserrat"/>
                <a:cs typeface="Montserrat"/>
              </a:rPr>
              <a:t>LECTURA COMPARATIVA</a:t>
            </a:r>
          </a:p>
        </p:txBody>
      </p:sp>
      <p:sp>
        <p:nvSpPr>
          <p:cNvPr id="2" name="">
            <a:extLst xmlns:a="http://schemas.openxmlformats.org/drawingml/2006/main">
              <a:ext uri="{FF2B5EF4-FFF2-40B4-BE49-F238E27FC236}">
                <a16:creationId xmlns:a16="http://schemas.microsoft.com/office/drawing/2014/main" id="{1D08FC35-E0D6-4307-898D-3C293985D0FE}"/>
              </a:ext>
            </a:extLst>
          </p:cNvPr>
          <p:cNvSpPr>
            <a:spLocks xmlns:a="http://schemas.openxmlformats.org/drawingml/2006/main" noGrp="1"/>
          </p:cNvSpPr>
          <p:nvPr/>
        </p:nvSpPr>
        <p:spPr>
          <a:xfrm xmlns:a="http://schemas.openxmlformats.org/drawingml/2006/main">
            <a:off x="11096625" y="228600"/>
            <a:ext cx="495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r">
              <a:defRPr sz="975" b="1">
                <a:solidFill>
                  <a:srgbClr val="6E7C96"/>
                </a:solidFill>
                <a:latin typeface="Montserrat"/>
                <a:ea typeface="Montserrat"/>
                <a:cs typeface="Montserrat"/>
              </a:defRPr>
            </a:defPPr>
          </a:lstStyle>
          <a:p xmlns:a="http://schemas.openxmlformats.org/drawingml/2006/main">
            <a:pPr algn="r">
              <a:defRPr sz="975" b="1">
                <a:solidFill>
                  <a:srgbClr val="6E7C96"/>
                </a:solidFill>
                <a:latin typeface="Montserrat"/>
                <a:ea typeface="Montserrat"/>
                <a:cs typeface="Montserrat"/>
              </a:defRPr>
            </a:pPr>
            <a:r>
              <a:rPr sz="975" b="1">
                <a:solidFill>
                  <a:srgbClr val="6E7C96"/>
                </a:solidFill>
                <a:latin typeface="Montserrat"/>
                <a:ea typeface="Montserrat"/>
                <a:cs typeface="Montserrat"/>
              </a:rPr>
              <a:t>05</a:t>
            </a:r>
          </a:p>
        </p:txBody>
      </p:sp>
      <p:sp>
        <p:nvSpPr>
          <p:cNvPr id="3" name="">
            <a:extLst xmlns:a="http://schemas.openxmlformats.org/drawingml/2006/main">
              <a:ext uri="{FF2B5EF4-FFF2-40B4-BE49-F238E27FC236}">
                <a16:creationId xmlns:a16="http://schemas.microsoft.com/office/drawing/2014/main" id="{5EF2068D-394A-433F-948F-3995BE65484C}"/>
              </a:ext>
            </a:extLst>
          </p:cNvPr>
          <p:cNvSpPr>
            <a:spLocks xmlns:a="http://schemas.openxmlformats.org/drawingml/2006/main" noGrp="1"/>
          </p:cNvSpPr>
          <p:nvPr/>
        </p:nvSpPr>
        <p:spPr>
          <a:xfrm xmlns:a="http://schemas.openxmlformats.org/drawingml/2006/main">
            <a:off x="552450" y="59055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sp>
        <p:nvSpPr>
          <p:cNvPr id="4" name="">
            <a:extLst xmlns:a="http://schemas.openxmlformats.org/drawingml/2006/main">
              <a:ext uri="{FF2B5EF4-FFF2-40B4-BE49-F238E27FC236}">
                <a16:creationId xmlns:a16="http://schemas.microsoft.com/office/drawing/2014/main" id="{66DA511B-0D58-412E-9EDA-0B8BD9BABE05}"/>
              </a:ext>
            </a:extLst>
          </p:cNvPr>
          <p:cNvSpPr>
            <a:spLocks xmlns:a="http://schemas.openxmlformats.org/drawingml/2006/main" noGrp="1"/>
          </p:cNvSpPr>
          <p:nvPr/>
        </p:nvSpPr>
        <p:spPr>
          <a:xfrm xmlns:a="http://schemas.openxmlformats.org/drawingml/2006/main">
            <a:off x="552450" y="800100"/>
            <a:ext cx="10668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2775" b="1">
                <a:solidFill>
                  <a:srgbClr val="061B45"/>
                </a:solidFill>
                <a:latin typeface="Montserrat"/>
                <a:ea typeface="Montserrat"/>
                <a:cs typeface="Montserrat"/>
              </a:defRPr>
            </a:defPPr>
          </a:lstStyle>
          <a:p xmlns:a="http://schemas.openxmlformats.org/drawingml/2006/main">
            <a:pPr algn="l">
              <a:defRPr sz="2775" b="1">
                <a:solidFill>
                  <a:srgbClr val="061B45"/>
                </a:solidFill>
                <a:latin typeface="Montserrat"/>
                <a:ea typeface="Montserrat"/>
                <a:cs typeface="Montserrat"/>
              </a:defRPr>
            </a:pPr>
            <a:r>
              <a:rPr sz="2775" b="1">
                <a:solidFill>
                  <a:srgbClr val="061B45"/>
                </a:solidFill>
                <a:latin typeface="Montserrat"/>
                <a:ea typeface="Montserrat"/>
                <a:cs typeface="Montserrat"/>
              </a:rPr>
              <a:t>Mapa de capacidades</a:t>
            </a:r>
          </a:p>
        </p:txBody>
      </p:sp>
      <p:sp>
        <p:nvSpPr>
          <p:cNvPr id="5" name="">
            <a:extLst xmlns:a="http://schemas.openxmlformats.org/drawingml/2006/main">
              <a:ext uri="{FF2B5EF4-FFF2-40B4-BE49-F238E27FC236}">
                <a16:creationId xmlns:a16="http://schemas.microsoft.com/office/drawing/2014/main" id="{EB0BDE8F-CD9A-4FF3-8B90-8AE2CEF40D2F}"/>
              </a:ext>
            </a:extLst>
          </p:cNvPr>
          <p:cNvSpPr>
            <a:spLocks xmlns:a="http://schemas.openxmlformats.org/drawingml/2006/main" noGrp="1"/>
          </p:cNvSpPr>
          <p:nvPr/>
        </p:nvSpPr>
        <p:spPr>
          <a:xfrm xmlns:a="http://schemas.openxmlformats.org/drawingml/2006/main">
            <a:off x="552450" y="133350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350" b="0">
                <a:solidFill>
                  <a:srgbClr val="6E7C96"/>
                </a:solidFill>
                <a:latin typeface="Montserrat"/>
                <a:ea typeface="Montserrat"/>
                <a:cs typeface="Montserrat"/>
              </a:defRPr>
            </a:defPPr>
          </a:lstStyle>
          <a:p xmlns:a="http://schemas.openxmlformats.org/drawingml/2006/main">
            <a:pPr algn="l">
              <a:defRPr sz="1350" b="0">
                <a:solidFill>
                  <a:srgbClr val="6E7C96"/>
                </a:solidFill>
                <a:latin typeface="Montserrat"/>
                <a:ea typeface="Montserrat"/>
                <a:cs typeface="Montserrat"/>
              </a:defRPr>
            </a:pPr>
            <a:r>
              <a:rPr sz="1350" b="0">
                <a:solidFill>
                  <a:srgbClr val="6E7C96"/>
                </a:solidFill>
                <a:latin typeface="Montserrat"/>
                <a:ea typeface="Montserrat"/>
                <a:cs typeface="Montserrat"/>
              </a:rPr>
              <a:t>Los casos se agrupan por lo que permiten aprender y validar</a:t>
            </a:r>
          </a:p>
        </p:txBody>
      </p:sp>
      <p:graphicFrame>
        <p:nvGraphicFramePr>
          <p:cNvPr id="6" name="">
            <a:extLst xmlns:a="http://schemas.openxmlformats.org/drawingml/2006/main">
              <a:ext uri="{FF2B5EF4-FFF2-40B4-BE49-F238E27FC236}">
                <a16:creationId xmlns:a16="http://schemas.microsoft.com/office/drawing/2014/main" id="{E8825C83-6BDF-4B57-8A5B-4B842F52DB5E}"/>
              </a:ext>
            </a:extLst>
          </p:cNvPr>
          <p:cNvGraphicFramePr/>
          <p:nvPr/>
        </p:nvGraphicFramePr>
        <p:xfrm>
          <a:off xmlns:a="http://schemas.openxmlformats.org/drawingml/2006/main" x="552450" y="1847850"/>
          <a:ext xmlns:a="http://schemas.openxmlformats.org/drawingml/2006/main" cx="11049000" cy="3524250"/>
        </p:xfrm>
        <a:graphic xmlns:a="http://schemas.openxmlformats.org/drawingml/2006/main">
          <a:graphicData uri="http://schemas.openxmlformats.org/drawingml/2006/table">
            <a:tbl>
              <a:tblPr/>
              <a:tblGrid>
                <a:gridCol w="2714625"/>
                <a:gridCol w="3857625"/>
                <a:gridCol w="4476750"/>
              </a:tblGrid>
              <a:tr h="587375">
                <a:tc>
                  <a:txBody>
                    <a:bodyPr>
                      <a:normAutofit/>
                    </a:bodyPr>
                    <a:lstStyle/>
                    <a:p>
                      <a:pPr algn="l"/>
                      <a:r>
                        <a:rPr sz="1050" b="1">
                          <a:solidFill>
                            <a:srgbClr val="FFFFFF"/>
                          </a:solidFill>
                          <a:latin typeface="Montserrat"/>
                          <a:ea typeface="Montserrat"/>
                          <a:cs typeface="Montserrat"/>
                        </a:rPr>
                        <a:t>TERRITORIO</a:t>
                      </a:r>
                    </a:p>
                  </a:txBody>
                  <a:tcPr marL="91440" marR="91440" marT="45720" marB="45720" anchor="ctr">
                    <a:solidFill>
                      <a:srgbClr val="061B45"/>
                    </a:solidFill>
                  </a:tcPr>
                </a:tc>
                <a:tc>
                  <a:txBody>
                    <a:bodyPr>
                      <a:normAutofit/>
                    </a:bodyPr>
                    <a:lstStyle/>
                    <a:p>
                      <a:pPr algn="l"/>
                      <a:r>
                        <a:rPr sz="1050" b="1">
                          <a:solidFill>
                            <a:srgbClr val="FFFFFF"/>
                          </a:solidFill>
                          <a:latin typeface="Montserrat"/>
                          <a:ea typeface="Montserrat"/>
                          <a:cs typeface="Montserrat"/>
                        </a:rPr>
                        <a:t>CASOS DE REFERENCIA</a:t>
                      </a:r>
                    </a:p>
                  </a:txBody>
                  <a:tcPr marL="91440" marR="91440" marT="45720" marB="45720" anchor="ctr">
                    <a:solidFill>
                      <a:srgbClr val="061B45"/>
                    </a:solidFill>
                  </a:tcPr>
                </a:tc>
                <a:tc>
                  <a:txBody>
                    <a:bodyPr>
                      <a:normAutofit/>
                    </a:bodyPr>
                    <a:lstStyle/>
                    <a:p>
                      <a:pPr algn="l"/>
                      <a:r>
                        <a:rPr sz="1050" b="1">
                          <a:solidFill>
                            <a:srgbClr val="FFFFFF"/>
                          </a:solidFill>
                          <a:latin typeface="Montserrat"/>
                          <a:ea typeface="Montserrat"/>
                          <a:cs typeface="Montserrat"/>
                        </a:rPr>
                        <a:t>PREGUNTA PARA EL HUMAN LAB</a:t>
                      </a:r>
                    </a:p>
                  </a:txBody>
                  <a:tcPr marL="91440" marR="91440" marT="45720" marB="45720" anchor="ctr">
                    <a:solidFill>
                      <a:srgbClr val="061B45"/>
                    </a:solidFill>
                  </a:tcPr>
                </a:tc>
              </a:tr>
              <a:tr h="587375">
                <a:tc>
                  <a:txBody>
                    <a:bodyPr>
                      <a:normAutofit/>
                    </a:bodyPr>
                    <a:lstStyle/>
                    <a:p>
                      <a:pPr algn="l"/>
                      <a:r>
                        <a:rPr sz="1200" b="1">
                          <a:solidFill>
                            <a:srgbClr val="061B45"/>
                          </a:solidFill>
                          <a:latin typeface="Montserrat"/>
                          <a:ea typeface="Montserrat"/>
                          <a:cs typeface="Montserrat"/>
                        </a:rPr>
                        <a:t>Claridad de valor</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Sevenly, G500, Starbucks</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¿La persona entiende cómo obtiene y usa el beneficio?</a:t>
                      </a:r>
                    </a:p>
                  </a:txBody>
                  <a:tcPr marL="91440" marR="91440" marT="45720" marB="45720" anchor="ctr">
                    <a:solidFill>
                      <a:srgbClr val="FFFFFF"/>
                    </a:solidFill>
                  </a:tcPr>
                </a:tc>
              </a:tr>
              <a:tr h="587375">
                <a:tc>
                  <a:txBody>
                    <a:bodyPr>
                      <a:normAutofit/>
                    </a:bodyPr>
                    <a:lstStyle/>
                    <a:p>
                      <a:pPr algn="l"/>
                      <a:r>
                        <a:rPr sz="1200" b="1">
                          <a:solidFill>
                            <a:srgbClr val="061B45"/>
                          </a:solidFill>
                          <a:latin typeface="Montserrat"/>
                          <a:ea typeface="Montserrat"/>
                          <a:cs typeface="Montserrat"/>
                        </a:rPr>
                        <a:t>Progreso visible</a:t>
                      </a:r>
                    </a:p>
                  </a:txBody>
                  <a:tcPr marL="91440" marR="91440" marT="45720" marB="45720" anchor="ctr">
                    <a:solidFill>
                      <a:srgbClr val="F4F6FA"/>
                    </a:solidFill>
                  </a:tcPr>
                </a:tc>
                <a:tc>
                  <a:txBody>
                    <a:bodyPr>
                      <a:normAutofit/>
                    </a:bodyPr>
                    <a:lstStyle/>
                    <a:p>
                      <a:pPr algn="l"/>
                      <a:r>
                        <a:rPr sz="1200" b="0">
                          <a:solidFill>
                            <a:srgbClr val="061B45"/>
                          </a:solidFill>
                          <a:latin typeface="Montserrat"/>
                          <a:ea typeface="Montserrat"/>
                          <a:cs typeface="Montserrat"/>
                        </a:rPr>
                        <a:t>Mobil, Cinépolis, Starbucks, Doters</a:t>
                      </a:r>
                    </a:p>
                  </a:txBody>
                  <a:tcPr marL="91440" marR="91440" marT="45720" marB="45720" anchor="ctr">
                    <a:solidFill>
                      <a:srgbClr val="F4F6FA"/>
                    </a:solidFill>
                  </a:tcPr>
                </a:tc>
                <a:tc>
                  <a:txBody>
                    <a:bodyPr>
                      <a:normAutofit/>
                    </a:bodyPr>
                    <a:lstStyle/>
                    <a:p>
                      <a:pPr algn="l"/>
                      <a:r>
                        <a:rPr sz="1200" b="0">
                          <a:solidFill>
                            <a:srgbClr val="061B45"/>
                          </a:solidFill>
                          <a:latin typeface="Montserrat"/>
                          <a:ea typeface="Montserrat"/>
                          <a:cs typeface="Montserrat"/>
                        </a:rPr>
                        <a:t>¿Puede ver metas, niveles o el siguiente hito?</a:t>
                      </a:r>
                    </a:p>
                  </a:txBody>
                  <a:tcPr marL="91440" marR="91440" marT="45720" marB="45720" anchor="ctr">
                    <a:solidFill>
                      <a:srgbClr val="F4F6FA"/>
                    </a:solidFill>
                  </a:tcPr>
                </a:tc>
              </a:tr>
              <a:tr h="587375">
                <a:tc>
                  <a:txBody>
                    <a:bodyPr>
                      <a:normAutofit/>
                    </a:bodyPr>
                    <a:lstStyle/>
                    <a:p>
                      <a:pPr algn="l"/>
                      <a:r>
                        <a:rPr sz="1200" b="1">
                          <a:solidFill>
                            <a:srgbClr val="061B45"/>
                          </a:solidFill>
                          <a:latin typeface="Montserrat"/>
                          <a:ea typeface="Montserrat"/>
                          <a:cs typeface="Montserrat"/>
                        </a:rPr>
                        <a:t>Ecosistema y frecuencia</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Sevenly, Spin Premia, Doters</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¿Una sola identidad conecta varias ocasiones de uso?</a:t>
                      </a:r>
                    </a:p>
                  </a:txBody>
                  <a:tcPr marL="91440" marR="91440" marT="45720" marB="45720" anchor="ctr">
                    <a:solidFill>
                      <a:srgbClr val="FFFFFF"/>
                    </a:solidFill>
                  </a:tcPr>
                </a:tc>
              </a:tr>
              <a:tr h="587375">
                <a:tc>
                  <a:txBody>
                    <a:bodyPr>
                      <a:normAutofit/>
                    </a:bodyPr>
                    <a:lstStyle/>
                    <a:p>
                      <a:pPr algn="l"/>
                      <a:r>
                        <a:rPr sz="1200" b="1">
                          <a:solidFill>
                            <a:srgbClr val="061B45"/>
                          </a:solidFill>
                          <a:latin typeface="Montserrat"/>
                          <a:ea typeface="Montserrat"/>
                          <a:cs typeface="Montserrat"/>
                        </a:rPr>
                        <a:t>Utilidad transaccional</a:t>
                      </a:r>
                    </a:p>
                  </a:txBody>
                  <a:tcPr marL="91440" marR="91440" marT="45720" marB="45720" anchor="ctr">
                    <a:solidFill>
                      <a:srgbClr val="F4F6FA"/>
                    </a:solidFill>
                  </a:tcPr>
                </a:tc>
                <a:tc>
                  <a:txBody>
                    <a:bodyPr>
                      <a:normAutofit/>
                    </a:bodyPr>
                    <a:lstStyle/>
                    <a:p>
                      <a:pPr algn="l"/>
                      <a:r>
                        <a:rPr sz="1200" b="0">
                          <a:solidFill>
                            <a:srgbClr val="061B45"/>
                          </a:solidFill>
                          <a:latin typeface="Montserrat"/>
                          <a:ea typeface="Montserrat"/>
                          <a:cs typeface="Montserrat"/>
                        </a:rPr>
                        <a:t>Hidrosina, Vemo Watts, Evergo</a:t>
                      </a:r>
                    </a:p>
                  </a:txBody>
                  <a:tcPr marL="91440" marR="91440" marT="45720" marB="45720" anchor="ctr">
                    <a:solidFill>
                      <a:srgbClr val="F4F6FA"/>
                    </a:solidFill>
                  </a:tcPr>
                </a:tc>
                <a:tc>
                  <a:txBody>
                    <a:bodyPr>
                      <a:normAutofit/>
                    </a:bodyPr>
                    <a:lstStyle/>
                    <a:p>
                      <a:pPr algn="l"/>
                      <a:r>
                        <a:rPr sz="1200" b="0">
                          <a:solidFill>
                            <a:srgbClr val="061B45"/>
                          </a:solidFill>
                          <a:latin typeface="Montserrat"/>
                          <a:ea typeface="Montserrat"/>
                          <a:cs typeface="Montserrat"/>
                        </a:rPr>
                        <a:t>¿Pago, factura, historial y soporte reducen fricción?</a:t>
                      </a:r>
                    </a:p>
                  </a:txBody>
                  <a:tcPr marL="91440" marR="91440" marT="45720" marB="45720" anchor="ctr">
                    <a:solidFill>
                      <a:srgbClr val="F4F6FA"/>
                    </a:solidFill>
                  </a:tcPr>
                </a:tc>
              </a:tr>
              <a:tr h="587375">
                <a:tc>
                  <a:txBody>
                    <a:bodyPr>
                      <a:normAutofit/>
                    </a:bodyPr>
                    <a:lstStyle/>
                    <a:p>
                      <a:pPr algn="l"/>
                      <a:r>
                        <a:rPr sz="1200" b="1">
                          <a:solidFill>
                            <a:srgbClr val="061B45"/>
                          </a:solidFill>
                          <a:latin typeface="Montserrat"/>
                          <a:ea typeface="Montserrat"/>
                          <a:cs typeface="Montserrat"/>
                        </a:rPr>
                        <a:t>Confianza operativa</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Capa transversal a los 12 casos</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¿La persona se recupera cuando algo falla?</a:t>
                      </a:r>
                    </a:p>
                  </a:txBody>
                  <a:tcPr marL="91440" marR="91440" marT="45720" marB="45720" anchor="ctr">
                    <a:solidFill>
                      <a:srgbClr val="FFFFFF"/>
                    </a:solidFill>
                  </a:tcPr>
                </a:tc>
              </a:tr>
            </a:tbl>
          </a:graphicData>
        </a:graphic>
      </p:graphicFrame>
      <p:sp>
        <p:nvSpPr>
          <p:cNvPr id="7" name="">
            <a:extLst xmlns:a="http://schemas.openxmlformats.org/drawingml/2006/main">
              <a:ext uri="{FF2B5EF4-FFF2-40B4-BE49-F238E27FC236}">
                <a16:creationId xmlns:a16="http://schemas.microsoft.com/office/drawing/2014/main" id="{A428B540-C738-44C2-AC34-DCEA1108792C}"/>
              </a:ext>
            </a:extLst>
          </p:cNvPr>
          <p:cNvSpPr>
            <a:spLocks xmlns:a="http://schemas.openxmlformats.org/drawingml/2006/main" noGrp="1"/>
          </p:cNvSpPr>
          <p:nvPr/>
        </p:nvSpPr>
        <p:spPr>
          <a:xfrm xmlns:a="http://schemas.openxmlformats.org/drawingml/2006/main">
            <a:off x="552450" y="5619750"/>
            <a:ext cx="11049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425" b="1">
                <a:solidFill>
                  <a:srgbClr val="ED1B2E"/>
                </a:solidFill>
                <a:latin typeface="Montserrat"/>
                <a:ea typeface="Montserrat"/>
                <a:cs typeface="Montserrat"/>
              </a:defRPr>
            </a:defPPr>
          </a:lstStyle>
          <a:p xmlns:a="http://schemas.openxmlformats.org/drawingml/2006/main">
            <a:pPr algn="ctr">
              <a:defRPr sz="1425" b="1">
                <a:solidFill>
                  <a:srgbClr val="ED1B2E"/>
                </a:solidFill>
                <a:latin typeface="Montserrat"/>
                <a:ea typeface="Montserrat"/>
                <a:cs typeface="Montserrat"/>
              </a:defRPr>
            </a:pPr>
            <a:r>
              <a:rPr sz="1425" b="1">
                <a:solidFill>
                  <a:srgbClr val="ED1B2E"/>
                </a:solidFill>
                <a:latin typeface="Montserrat"/>
                <a:ea typeface="Montserrat"/>
                <a:cs typeface="Montserrat"/>
              </a:rPr>
              <a:t>La agrupación no implica superioridad. La comparación final dependerá de evidencia de campo equivalente.</a:t>
            </a:r>
          </a:p>
        </p:txBody>
      </p:sp>
      <p:sp>
        <p:nvSpPr>
          <p:cNvPr id="8" name="">
            <a:extLst xmlns:a="http://schemas.openxmlformats.org/drawingml/2006/main">
              <a:ext uri="{FF2B5EF4-FFF2-40B4-BE49-F238E27FC236}">
                <a16:creationId xmlns:a16="http://schemas.microsoft.com/office/drawing/2014/main" id="{2BD38778-1EFB-4597-BDC0-D6FAB5076BC6}"/>
              </a:ext>
            </a:extLst>
          </p:cNvPr>
          <p:cNvSpPr>
            <a:spLocks xmlns:a="http://schemas.openxmlformats.org/drawingml/2006/main" noGrp="1"/>
          </p:cNvSpPr>
          <p:nvPr/>
        </p:nvSpPr>
        <p:spPr>
          <a:xfrm xmlns:a="http://schemas.openxmlformats.org/drawingml/2006/main">
            <a:off x="552450" y="643890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pic>
        <p:nvPicPr>
          <p:cNvPr id="9" name="">
            <a:extLst xmlns:a="http://schemas.openxmlformats.org/drawingml/2006/main">
              <a:ext uri="{FF2B5EF4-FFF2-40B4-BE49-F238E27FC236}">
                <a16:creationId xmlns:a16="http://schemas.microsoft.com/office/drawing/2014/main" id="{5E0BF5DE-C7DF-48A7-BCE5-A5EF20A9E5FD}"/>
              </a:ext>
            </a:extLst>
          </p:cNvPr>
          <p:cNvPicPr>
            <a:picLocks xmlns:a="http://schemas.openxmlformats.org/drawingml/2006/main" noChangeAspect="1"/>
          </p:cNvPicPr>
          <p:nvPr/>
        </p:nvPicPr>
        <p:blipFill>
          <a:blip xmlns:r="http://schemas.openxmlformats.org/officeDocument/2006/relationships" xmlns:a="http://schemas.openxmlformats.org/drawingml/2006/main" r:embed="R48921bcab44443d2"/>
          <a:stretch xmlns:a="http://schemas.openxmlformats.org/drawingml/2006/main"/>
        </p:blipFill>
        <p:spPr>
          <a:xfrm xmlns:a="http://schemas.openxmlformats.org/drawingml/2006/main">
            <a:off x="721302" y="6534150"/>
            <a:ext cx="690995" cy="200025"/>
          </a:xfrm>
          <a:prstGeom xmlns:a="http://schemas.openxmlformats.org/drawingml/2006/main" prst="rect">
            <a:avLst/>
          </a:prstGeom>
        </p:spPr>
      </p:pic>
      <p:pic>
        <p:nvPicPr>
          <p:cNvPr id="10" name="">
            <a:extLst xmlns:a="http://schemas.openxmlformats.org/drawingml/2006/main">
              <a:ext uri="{FF2B5EF4-FFF2-40B4-BE49-F238E27FC236}">
                <a16:creationId xmlns:a16="http://schemas.microsoft.com/office/drawing/2014/main" id="{F1771168-EDB1-4A81-B6E1-8DA0D75D7F3E}"/>
              </a:ext>
            </a:extLst>
          </p:cNvPr>
          <p:cNvPicPr>
            <a:picLocks xmlns:a="http://schemas.openxmlformats.org/drawingml/2006/main" noChangeAspect="1"/>
          </p:cNvPicPr>
          <p:nvPr/>
        </p:nvPicPr>
        <p:blipFill>
          <a:blip xmlns:r="http://schemas.openxmlformats.org/officeDocument/2006/relationships" xmlns:a="http://schemas.openxmlformats.org/drawingml/2006/main" r:embed="R34fab381f4204e35"/>
          <a:stretch xmlns:a="http://schemas.openxmlformats.org/drawingml/2006/main"/>
        </p:blipFill>
        <p:spPr>
          <a:xfrm xmlns:a="http://schemas.openxmlformats.org/drawingml/2006/main">
            <a:off x="10304009" y="6524625"/>
            <a:ext cx="918482" cy="257175"/>
          </a:xfrm>
          <a:prstGeom xmlns:a="http://schemas.openxmlformats.org/drawingml/2006/main" prst="rect">
            <a:avLst/>
          </a:prstGeom>
        </p:spPr>
      </p:pic>
    </p:spTree>
    <p:extLst>
      <p:ext uri="{BB962C8B-B14F-4D97-AF65-F5344CB8AC3E}">
        <p14:creationId xmlns:p14="http://schemas.microsoft.com/office/powerpoint/2010/main" val="209164974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C45F2A6-2E27-4F0B-B885-5B8FD083DB5D}"/>
              </a:ext>
            </a:extLst>
          </p:cNvPr>
          <p:cNvSpPr>
            <a:spLocks xmlns:a="http://schemas.openxmlformats.org/drawingml/2006/main" noGrp="1"/>
          </p:cNvSpPr>
          <p:nvPr/>
        </p:nvSpPr>
        <p:spPr>
          <a:xfrm xmlns:a="http://schemas.openxmlformats.org/drawingml/2006/main">
            <a:off x="552450" y="228600"/>
            <a:ext cx="6096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l">
              <a:defRPr sz="975" b="1">
                <a:solidFill>
                  <a:srgbClr val="6E7C96"/>
                </a:solidFill>
                <a:latin typeface="Montserrat"/>
                <a:ea typeface="Montserrat"/>
                <a:cs typeface="Montserrat"/>
              </a:defRPr>
            </a:defPPr>
          </a:lstStyle>
          <a:p xmlns:a="http://schemas.openxmlformats.org/drawingml/2006/main">
            <a:pPr algn="l">
              <a:defRPr sz="975" b="1">
                <a:solidFill>
                  <a:srgbClr val="6E7C96"/>
                </a:solidFill>
                <a:latin typeface="Montserrat"/>
                <a:ea typeface="Montserrat"/>
                <a:cs typeface="Montserrat"/>
              </a:defRPr>
            </a:pPr>
            <a:r>
              <a:rPr sz="975" b="1">
                <a:solidFill>
                  <a:srgbClr val="6E7C96"/>
                </a:solidFill>
                <a:latin typeface="Montserrat"/>
                <a:ea typeface="Montserrat"/>
                <a:cs typeface="Montserrat"/>
              </a:rPr>
              <a:t>HALLAZGOS PRELIMINARES</a:t>
            </a:r>
          </a:p>
        </p:txBody>
      </p:sp>
      <p:sp>
        <p:nvSpPr>
          <p:cNvPr id="2" name="">
            <a:extLst xmlns:a="http://schemas.openxmlformats.org/drawingml/2006/main">
              <a:ext uri="{FF2B5EF4-FFF2-40B4-BE49-F238E27FC236}">
                <a16:creationId xmlns:a16="http://schemas.microsoft.com/office/drawing/2014/main" id="{6FCDBE62-9F65-463A-9B88-F38FB523AC1E}"/>
              </a:ext>
            </a:extLst>
          </p:cNvPr>
          <p:cNvSpPr>
            <a:spLocks xmlns:a="http://schemas.openxmlformats.org/drawingml/2006/main" noGrp="1"/>
          </p:cNvSpPr>
          <p:nvPr/>
        </p:nvSpPr>
        <p:spPr>
          <a:xfrm xmlns:a="http://schemas.openxmlformats.org/drawingml/2006/main">
            <a:off x="11096625" y="228600"/>
            <a:ext cx="495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r">
              <a:defRPr sz="975" b="1">
                <a:solidFill>
                  <a:srgbClr val="6E7C96"/>
                </a:solidFill>
                <a:latin typeface="Montserrat"/>
                <a:ea typeface="Montserrat"/>
                <a:cs typeface="Montserrat"/>
              </a:defRPr>
            </a:defPPr>
          </a:lstStyle>
          <a:p xmlns:a="http://schemas.openxmlformats.org/drawingml/2006/main">
            <a:pPr algn="r">
              <a:defRPr sz="975" b="1">
                <a:solidFill>
                  <a:srgbClr val="6E7C96"/>
                </a:solidFill>
                <a:latin typeface="Montserrat"/>
                <a:ea typeface="Montserrat"/>
                <a:cs typeface="Montserrat"/>
              </a:defRPr>
            </a:pPr>
            <a:r>
              <a:rPr sz="975" b="1">
                <a:solidFill>
                  <a:srgbClr val="6E7C96"/>
                </a:solidFill>
                <a:latin typeface="Montserrat"/>
                <a:ea typeface="Montserrat"/>
                <a:cs typeface="Montserrat"/>
              </a:rPr>
              <a:t>06</a:t>
            </a:r>
          </a:p>
        </p:txBody>
      </p:sp>
      <p:sp>
        <p:nvSpPr>
          <p:cNvPr id="3" name="">
            <a:extLst xmlns:a="http://schemas.openxmlformats.org/drawingml/2006/main">
              <a:ext uri="{FF2B5EF4-FFF2-40B4-BE49-F238E27FC236}">
                <a16:creationId xmlns:a16="http://schemas.microsoft.com/office/drawing/2014/main" id="{EBF63BFC-CE3D-4EB8-89CC-0F344F43C6F1}"/>
              </a:ext>
            </a:extLst>
          </p:cNvPr>
          <p:cNvSpPr>
            <a:spLocks xmlns:a="http://schemas.openxmlformats.org/drawingml/2006/main" noGrp="1"/>
          </p:cNvSpPr>
          <p:nvPr/>
        </p:nvSpPr>
        <p:spPr>
          <a:xfrm xmlns:a="http://schemas.openxmlformats.org/drawingml/2006/main">
            <a:off x="552450" y="59055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sp>
        <p:nvSpPr>
          <p:cNvPr id="4" name="">
            <a:extLst xmlns:a="http://schemas.openxmlformats.org/drawingml/2006/main">
              <a:ext uri="{FF2B5EF4-FFF2-40B4-BE49-F238E27FC236}">
                <a16:creationId xmlns:a16="http://schemas.microsoft.com/office/drawing/2014/main" id="{C313E136-57FE-4D09-BE96-DA8B6C0A977E}"/>
              </a:ext>
            </a:extLst>
          </p:cNvPr>
          <p:cNvSpPr>
            <a:spLocks xmlns:a="http://schemas.openxmlformats.org/drawingml/2006/main" noGrp="1"/>
          </p:cNvSpPr>
          <p:nvPr/>
        </p:nvSpPr>
        <p:spPr>
          <a:xfrm xmlns:a="http://schemas.openxmlformats.org/drawingml/2006/main">
            <a:off x="552450" y="800100"/>
            <a:ext cx="10668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2775" b="1">
                <a:solidFill>
                  <a:srgbClr val="061B45"/>
                </a:solidFill>
                <a:latin typeface="Montserrat"/>
                <a:ea typeface="Montserrat"/>
                <a:cs typeface="Montserrat"/>
              </a:defRPr>
            </a:defPPr>
          </a:lstStyle>
          <a:p xmlns:a="http://schemas.openxmlformats.org/drawingml/2006/main">
            <a:pPr algn="l">
              <a:defRPr sz="2775" b="1">
                <a:solidFill>
                  <a:srgbClr val="061B45"/>
                </a:solidFill>
                <a:latin typeface="Montserrat"/>
                <a:ea typeface="Montserrat"/>
                <a:cs typeface="Montserrat"/>
              </a:defRPr>
            </a:pPr>
            <a:r>
              <a:rPr sz="2775" b="1">
                <a:solidFill>
                  <a:srgbClr val="061B45"/>
                </a:solidFill>
                <a:latin typeface="Montserrat"/>
                <a:ea typeface="Montserrat"/>
                <a:cs typeface="Montserrat"/>
              </a:rPr>
              <a:t>Combustible y conveniencia</a:t>
            </a:r>
          </a:p>
        </p:txBody>
      </p:sp>
      <p:sp>
        <p:nvSpPr>
          <p:cNvPr id="5" name="">
            <a:extLst xmlns:a="http://schemas.openxmlformats.org/drawingml/2006/main">
              <a:ext uri="{FF2B5EF4-FFF2-40B4-BE49-F238E27FC236}">
                <a16:creationId xmlns:a16="http://schemas.microsoft.com/office/drawing/2014/main" id="{89A3231C-CF85-4FBC-ABBE-3877448D837D}"/>
              </a:ext>
            </a:extLst>
          </p:cNvPr>
          <p:cNvSpPr>
            <a:spLocks xmlns:a="http://schemas.openxmlformats.org/drawingml/2006/main" noGrp="1"/>
          </p:cNvSpPr>
          <p:nvPr/>
        </p:nvSpPr>
        <p:spPr>
          <a:xfrm xmlns:a="http://schemas.openxmlformats.org/drawingml/2006/main">
            <a:off x="552450" y="133350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350" b="0">
                <a:solidFill>
                  <a:srgbClr val="6E7C96"/>
                </a:solidFill>
                <a:latin typeface="Montserrat"/>
                <a:ea typeface="Montserrat"/>
                <a:cs typeface="Montserrat"/>
              </a:defRPr>
            </a:defPPr>
          </a:lstStyle>
          <a:p xmlns:a="http://schemas.openxmlformats.org/drawingml/2006/main">
            <a:pPr algn="l">
              <a:defRPr sz="1350" b="0">
                <a:solidFill>
                  <a:srgbClr val="6E7C96"/>
                </a:solidFill>
                <a:latin typeface="Montserrat"/>
                <a:ea typeface="Montserrat"/>
                <a:cs typeface="Montserrat"/>
              </a:defRPr>
            </a:pPr>
            <a:r>
              <a:rPr sz="1350" b="0">
                <a:solidFill>
                  <a:srgbClr val="6E7C96"/>
                </a:solidFill>
                <a:latin typeface="Montserrat"/>
                <a:ea typeface="Montserrat"/>
                <a:cs typeface="Montserrat"/>
              </a:rPr>
              <a:t>La distancia entre promesa y acreditación define la confianza</a:t>
            </a:r>
          </a:p>
        </p:txBody>
      </p:sp>
      <p:graphicFrame>
        <p:nvGraphicFramePr>
          <p:cNvPr id="6" name="">
            <a:extLst xmlns:a="http://schemas.openxmlformats.org/drawingml/2006/main">
              <a:ext uri="{FF2B5EF4-FFF2-40B4-BE49-F238E27FC236}">
                <a16:creationId xmlns:a16="http://schemas.microsoft.com/office/drawing/2014/main" id="{86BF7B8B-64CD-48C4-AD0A-C4DF36E600B4}"/>
              </a:ext>
            </a:extLst>
          </p:cNvPr>
          <p:cNvGraphicFramePr/>
          <p:nvPr/>
        </p:nvGraphicFramePr>
        <p:xfrm>
          <a:off xmlns:a="http://schemas.openxmlformats.org/drawingml/2006/main" x="552450" y="1790700"/>
          <a:ext xmlns:a="http://schemas.openxmlformats.org/drawingml/2006/main" cx="11049000" cy="3810000"/>
        </p:xfrm>
        <a:graphic xmlns:a="http://schemas.openxmlformats.org/drawingml/2006/main">
          <a:graphicData uri="http://schemas.openxmlformats.org/drawingml/2006/table">
            <a:tbl>
              <a:tblPr/>
              <a:tblGrid>
                <a:gridCol w="2047875"/>
                <a:gridCol w="4524375"/>
                <a:gridCol w="4476750"/>
              </a:tblGrid>
              <a:tr h="476250">
                <a:tc>
                  <a:txBody>
                    <a:bodyPr>
                      <a:normAutofit/>
                    </a:bodyPr>
                    <a:lstStyle/>
                    <a:p>
                      <a:pPr algn="l"/>
                      <a:r>
                        <a:rPr sz="975" b="1">
                          <a:solidFill>
                            <a:srgbClr val="FFFFFF"/>
                          </a:solidFill>
                          <a:latin typeface="Montserrat"/>
                          <a:ea typeface="Montserrat"/>
                          <a:cs typeface="Montserrat"/>
                        </a:rPr>
                        <a:t>CASO</a:t>
                      </a:r>
                    </a:p>
                  </a:txBody>
                  <a:tcPr marL="91440" marR="91440" marT="45720" marB="45720" anchor="ctr">
                    <a:solidFill>
                      <a:srgbClr val="061B45"/>
                    </a:solidFill>
                  </a:tcPr>
                </a:tc>
                <a:tc>
                  <a:txBody>
                    <a:bodyPr>
                      <a:normAutofit/>
                    </a:bodyPr>
                    <a:lstStyle/>
                    <a:p>
                      <a:pPr algn="l"/>
                      <a:r>
                        <a:rPr sz="975" b="1">
                          <a:solidFill>
                            <a:srgbClr val="FFFFFF"/>
                          </a:solidFill>
                          <a:latin typeface="Montserrat"/>
                          <a:ea typeface="Montserrat"/>
                          <a:cs typeface="Montserrat"/>
                        </a:rPr>
                        <a:t>CAPACIDAD OBSERVABLE</a:t>
                      </a:r>
                    </a:p>
                  </a:txBody>
                  <a:tcPr marL="91440" marR="91440" marT="45720" marB="45720" anchor="ctr">
                    <a:solidFill>
                      <a:srgbClr val="061B45"/>
                    </a:solidFill>
                  </a:tcPr>
                </a:tc>
                <a:tc>
                  <a:txBody>
                    <a:bodyPr>
                      <a:normAutofit/>
                    </a:bodyPr>
                    <a:lstStyle/>
                    <a:p>
                      <a:pPr algn="l"/>
                      <a:r>
                        <a:rPr sz="975" b="1">
                          <a:solidFill>
                            <a:srgbClr val="FFFFFF"/>
                          </a:solidFill>
                          <a:latin typeface="Montserrat"/>
                          <a:ea typeface="Montserrat"/>
                          <a:cs typeface="Montserrat"/>
                        </a:rPr>
                        <a:t>VALIDACIÓN CRÍTICA</a:t>
                      </a:r>
                    </a:p>
                  </a:txBody>
                  <a:tcPr marL="91440" marR="91440" marT="45720" marB="45720" anchor="ctr">
                    <a:solidFill>
                      <a:srgbClr val="061B45"/>
                    </a:solidFill>
                  </a:tcPr>
                </a:tc>
              </a:tr>
              <a:tr h="476250">
                <a:tc>
                  <a:txBody>
                    <a:bodyPr>
                      <a:normAutofit/>
                    </a:bodyPr>
                    <a:lstStyle/>
                    <a:p>
                      <a:pPr algn="l"/>
                      <a:r>
                        <a:rPr sz="1050" b="1">
                          <a:solidFill>
                            <a:srgbClr val="061B45"/>
                          </a:solidFill>
                          <a:latin typeface="Montserrat"/>
                          <a:ea typeface="Montserrat"/>
                          <a:cs typeface="Montserrat"/>
                        </a:rPr>
                        <a:t>G500</a:t>
                      </a:r>
                    </a:p>
                  </a:txBody>
                  <a:tcPr marL="91440" marR="91440" marT="45720" marB="45720" anchor="ctr">
                    <a:solidFill>
                      <a:srgbClr val="FFFFFF"/>
                    </a:solidFill>
                  </a:tcPr>
                </a:tc>
                <a:tc>
                  <a:txBody>
                    <a:bodyPr>
                      <a:normAutofit/>
                    </a:bodyPr>
                    <a:lstStyle/>
                    <a:p>
                      <a:pPr algn="l"/>
                      <a:r>
                        <a:rPr sz="1050" b="0">
                          <a:solidFill>
                            <a:srgbClr val="061B45"/>
                          </a:solidFill>
                          <a:latin typeface="Montserrat"/>
                          <a:ea typeface="Montserrat"/>
                          <a:cs typeface="Montserrat"/>
                        </a:rPr>
                        <a:t>Regla simple y uso de ticket</a:t>
                      </a:r>
                    </a:p>
                  </a:txBody>
                  <a:tcPr marL="91440" marR="91440" marT="45720" marB="45720" anchor="ctr">
                    <a:solidFill>
                      <a:srgbClr val="FFFFFF"/>
                    </a:solidFill>
                  </a:tcPr>
                </a:tc>
                <a:tc>
                  <a:txBody>
                    <a:bodyPr>
                      <a:normAutofit/>
                    </a:bodyPr>
                    <a:lstStyle/>
                    <a:p>
                      <a:pPr algn="l"/>
                      <a:r>
                        <a:rPr sz="1050" b="0">
                          <a:solidFill>
                            <a:srgbClr val="061B45"/>
                          </a:solidFill>
                          <a:latin typeface="Montserrat"/>
                          <a:ea typeface="Montserrat"/>
                          <a:cs typeface="Montserrat"/>
                        </a:rPr>
                        <a:t>Tiempo real de abono y factura</a:t>
                      </a:r>
                    </a:p>
                  </a:txBody>
                  <a:tcPr marL="91440" marR="91440" marT="45720" marB="45720" anchor="ctr">
                    <a:solidFill>
                      <a:srgbClr val="FFFFFF"/>
                    </a:solidFill>
                  </a:tcPr>
                </a:tc>
              </a:tr>
              <a:tr h="476250">
                <a:tc>
                  <a:txBody>
                    <a:bodyPr>
                      <a:normAutofit/>
                    </a:bodyPr>
                    <a:lstStyle/>
                    <a:p>
                      <a:pPr algn="l"/>
                      <a:r>
                        <a:rPr sz="1050" b="1">
                          <a:solidFill>
                            <a:srgbClr val="061B45"/>
                          </a:solidFill>
                          <a:latin typeface="Montserrat"/>
                          <a:ea typeface="Montserrat"/>
                          <a:cs typeface="Montserrat"/>
                        </a:rPr>
                        <a:t>BPme</a:t>
                      </a:r>
                    </a:p>
                  </a:txBody>
                  <a:tcPr marL="91440" marR="91440" marT="45720" marB="45720" anchor="ctr">
                    <a:solidFill>
                      <a:srgbClr val="F4F6FA"/>
                    </a:solidFill>
                  </a:tcPr>
                </a:tc>
                <a:tc>
                  <a:txBody>
                    <a:bodyPr>
                      <a:normAutofit/>
                    </a:bodyPr>
                    <a:lstStyle/>
                    <a:p>
                      <a:pPr algn="l"/>
                      <a:r>
                        <a:rPr sz="1050" b="0">
                          <a:solidFill>
                            <a:srgbClr val="061B45"/>
                          </a:solidFill>
                          <a:latin typeface="Montserrat"/>
                          <a:ea typeface="Montserrat"/>
                          <a:cs typeface="Montserrat"/>
                        </a:rPr>
                        <a:t>Cuenta ligada a la visita</a:t>
                      </a:r>
                    </a:p>
                  </a:txBody>
                  <a:tcPr marL="91440" marR="91440" marT="45720" marB="45720" anchor="ctr">
                    <a:solidFill>
                      <a:srgbClr val="F4F6FA"/>
                    </a:solidFill>
                  </a:tcPr>
                </a:tc>
                <a:tc>
                  <a:txBody>
                    <a:bodyPr>
                      <a:normAutofit/>
                    </a:bodyPr>
                    <a:lstStyle/>
                    <a:p>
                      <a:pPr algn="l"/>
                      <a:r>
                        <a:rPr sz="1050" b="0">
                          <a:solidFill>
                            <a:srgbClr val="061B45"/>
                          </a:solidFill>
                          <a:latin typeface="Montserrat"/>
                          <a:ea typeface="Montserrat"/>
                          <a:cs typeface="Montserrat"/>
                        </a:rPr>
                        <a:t>Tasa base y vigencia operativa</a:t>
                      </a:r>
                    </a:p>
                  </a:txBody>
                  <a:tcPr marL="91440" marR="91440" marT="45720" marB="45720" anchor="ctr">
                    <a:solidFill>
                      <a:srgbClr val="F4F6FA"/>
                    </a:solidFill>
                  </a:tcPr>
                </a:tc>
              </a:tr>
              <a:tr h="476250">
                <a:tc>
                  <a:txBody>
                    <a:bodyPr>
                      <a:normAutofit/>
                    </a:bodyPr>
                    <a:lstStyle/>
                    <a:p>
                      <a:pPr algn="l"/>
                      <a:r>
                        <a:rPr sz="1050" b="1">
                          <a:solidFill>
                            <a:srgbClr val="061B45"/>
                          </a:solidFill>
                          <a:latin typeface="Montserrat"/>
                          <a:ea typeface="Montserrat"/>
                          <a:cs typeface="Montserrat"/>
                        </a:rPr>
                        <a:t>Sevenly</a:t>
                      </a:r>
                    </a:p>
                  </a:txBody>
                  <a:tcPr marL="91440" marR="91440" marT="45720" marB="45720" anchor="ctr">
                    <a:solidFill>
                      <a:srgbClr val="FFFFFF"/>
                    </a:solidFill>
                  </a:tcPr>
                </a:tc>
                <a:tc>
                  <a:txBody>
                    <a:bodyPr>
                      <a:normAutofit/>
                    </a:bodyPr>
                    <a:lstStyle/>
                    <a:p>
                      <a:pPr algn="l"/>
                      <a:r>
                        <a:rPr sz="1050" b="0">
                          <a:solidFill>
                            <a:srgbClr val="061B45"/>
                          </a:solidFill>
                          <a:latin typeface="Montserrat"/>
                          <a:ea typeface="Montserrat"/>
                          <a:cs typeface="Montserrat"/>
                        </a:rPr>
                        <a:t>Tienda, combustible, cashback y retos</a:t>
                      </a:r>
                    </a:p>
                  </a:txBody>
                  <a:tcPr marL="91440" marR="91440" marT="45720" marB="45720" anchor="ctr">
                    <a:solidFill>
                      <a:srgbClr val="FFFFFF"/>
                    </a:solidFill>
                  </a:tcPr>
                </a:tc>
                <a:tc>
                  <a:txBody>
                    <a:bodyPr>
                      <a:normAutofit/>
                    </a:bodyPr>
                    <a:lstStyle/>
                    <a:p>
                      <a:pPr algn="l"/>
                      <a:r>
                        <a:rPr sz="1050" b="0">
                          <a:solidFill>
                            <a:srgbClr val="061B45"/>
                          </a:solidFill>
                          <a:latin typeface="Montserrat"/>
                          <a:ea typeface="Montserrat"/>
                          <a:cs typeface="Montserrat"/>
                        </a:rPr>
                        <a:t>Acreditación entre ecosistemas</a:t>
                      </a:r>
                    </a:p>
                  </a:txBody>
                  <a:tcPr marL="91440" marR="91440" marT="45720" marB="45720" anchor="ctr">
                    <a:solidFill>
                      <a:srgbClr val="FFFFFF"/>
                    </a:solidFill>
                  </a:tcPr>
                </a:tc>
              </a:tr>
              <a:tr h="476250">
                <a:tc>
                  <a:txBody>
                    <a:bodyPr>
                      <a:normAutofit/>
                    </a:bodyPr>
                    <a:lstStyle/>
                    <a:p>
                      <a:pPr algn="l"/>
                      <a:r>
                        <a:rPr sz="1050" b="1">
                          <a:solidFill>
                            <a:srgbClr val="061B45"/>
                          </a:solidFill>
                          <a:latin typeface="Montserrat"/>
                          <a:ea typeface="Montserrat"/>
                          <a:cs typeface="Montserrat"/>
                        </a:rPr>
                        <a:t>Spin Premia</a:t>
                      </a:r>
                    </a:p>
                  </a:txBody>
                  <a:tcPr marL="91440" marR="91440" marT="45720" marB="45720" anchor="ctr">
                    <a:solidFill>
                      <a:srgbClr val="F4F6FA"/>
                    </a:solidFill>
                  </a:tcPr>
                </a:tc>
                <a:tc>
                  <a:txBody>
                    <a:bodyPr>
                      <a:normAutofit/>
                    </a:bodyPr>
                    <a:lstStyle/>
                    <a:p>
                      <a:pPr algn="l"/>
                      <a:r>
                        <a:rPr sz="1050" b="0">
                          <a:solidFill>
                            <a:srgbClr val="061B45"/>
                          </a:solidFill>
                          <a:latin typeface="Montserrat"/>
                          <a:ea typeface="Montserrat"/>
                          <a:cs typeface="Montserrat"/>
                        </a:rPr>
                        <a:t>Identidad amplia de conveniencia</a:t>
                      </a:r>
                    </a:p>
                  </a:txBody>
                  <a:tcPr marL="91440" marR="91440" marT="45720" marB="45720" anchor="ctr">
                    <a:solidFill>
                      <a:srgbClr val="F4F6FA"/>
                    </a:solidFill>
                  </a:tcPr>
                </a:tc>
                <a:tc>
                  <a:txBody>
                    <a:bodyPr>
                      <a:normAutofit/>
                    </a:bodyPr>
                    <a:lstStyle/>
                    <a:p>
                      <a:pPr algn="l"/>
                      <a:r>
                        <a:rPr sz="1050" b="0">
                          <a:solidFill>
                            <a:srgbClr val="061B45"/>
                          </a:solidFill>
                          <a:latin typeface="Montserrat"/>
                          <a:ea typeface="Montserrat"/>
                          <a:cs typeface="Montserrat"/>
                        </a:rPr>
                        <a:t>Comunicar salida de OXXO GAS</a:t>
                      </a:r>
                    </a:p>
                  </a:txBody>
                  <a:tcPr marL="91440" marR="91440" marT="45720" marB="45720" anchor="ctr">
                    <a:solidFill>
                      <a:srgbClr val="F4F6FA"/>
                    </a:solidFill>
                  </a:tcPr>
                </a:tc>
              </a:tr>
              <a:tr h="476250">
                <a:tc>
                  <a:txBody>
                    <a:bodyPr>
                      <a:normAutofit/>
                    </a:bodyPr>
                    <a:lstStyle/>
                    <a:p>
                      <a:pPr algn="l"/>
                      <a:r>
                        <a:rPr sz="1050" b="1">
                          <a:solidFill>
                            <a:srgbClr val="061B45"/>
                          </a:solidFill>
                          <a:latin typeface="Montserrat"/>
                          <a:ea typeface="Montserrat"/>
                          <a:cs typeface="Montserrat"/>
                        </a:rPr>
                        <a:t>Hidrosina</a:t>
                      </a:r>
                    </a:p>
                  </a:txBody>
                  <a:tcPr marL="91440" marR="91440" marT="45720" marB="45720" anchor="ctr">
                    <a:solidFill>
                      <a:srgbClr val="FFFFFF"/>
                    </a:solidFill>
                  </a:tcPr>
                </a:tc>
                <a:tc>
                  <a:txBody>
                    <a:bodyPr>
                      <a:normAutofit/>
                    </a:bodyPr>
                    <a:lstStyle/>
                    <a:p>
                      <a:pPr algn="l"/>
                      <a:r>
                        <a:rPr sz="1050" b="0">
                          <a:solidFill>
                            <a:srgbClr val="061B45"/>
                          </a:solidFill>
                          <a:latin typeface="Montserrat"/>
                          <a:ea typeface="Montserrat"/>
                          <a:cs typeface="Montserrat"/>
                        </a:rPr>
                        <a:t>Pago y factura dentro del journey</a:t>
                      </a:r>
                    </a:p>
                  </a:txBody>
                  <a:tcPr marL="91440" marR="91440" marT="45720" marB="45720" anchor="ctr">
                    <a:solidFill>
                      <a:srgbClr val="FFFFFF"/>
                    </a:solidFill>
                  </a:tcPr>
                </a:tc>
                <a:tc>
                  <a:txBody>
                    <a:bodyPr>
                      <a:normAutofit/>
                    </a:bodyPr>
                    <a:lstStyle/>
                    <a:p>
                      <a:pPr algn="l"/>
                      <a:r>
                        <a:rPr sz="1050" b="0">
                          <a:solidFill>
                            <a:srgbClr val="061B45"/>
                          </a:solidFill>
                          <a:latin typeface="Montserrat"/>
                          <a:ea typeface="Montserrat"/>
                          <a:cs typeface="Montserrat"/>
                        </a:rPr>
                        <a:t>Flujo completo y soporte</a:t>
                      </a:r>
                    </a:p>
                  </a:txBody>
                  <a:tcPr marL="91440" marR="91440" marT="45720" marB="45720" anchor="ctr">
                    <a:solidFill>
                      <a:srgbClr val="FFFFFF"/>
                    </a:solidFill>
                  </a:tcPr>
                </a:tc>
              </a:tr>
              <a:tr h="476250">
                <a:tc>
                  <a:txBody>
                    <a:bodyPr>
                      <a:normAutofit/>
                    </a:bodyPr>
                    <a:lstStyle/>
                    <a:p>
                      <a:pPr algn="l"/>
                      <a:r>
                        <a:rPr sz="1050" b="1">
                          <a:solidFill>
                            <a:srgbClr val="061B45"/>
                          </a:solidFill>
                          <a:latin typeface="Montserrat"/>
                          <a:ea typeface="Montserrat"/>
                          <a:cs typeface="Montserrat"/>
                        </a:rPr>
                        <a:t>Rendipuntos</a:t>
                      </a:r>
                    </a:p>
                  </a:txBody>
                  <a:tcPr marL="91440" marR="91440" marT="45720" marB="45720" anchor="ctr">
                    <a:solidFill>
                      <a:srgbClr val="F4F6FA"/>
                    </a:solidFill>
                  </a:tcPr>
                </a:tc>
                <a:tc>
                  <a:txBody>
                    <a:bodyPr>
                      <a:normAutofit/>
                    </a:bodyPr>
                    <a:lstStyle/>
                    <a:p>
                      <a:pPr algn="l"/>
                      <a:r>
                        <a:rPr sz="1050" b="0">
                          <a:solidFill>
                            <a:srgbClr val="061B45"/>
                          </a:solidFill>
                          <a:latin typeface="Montserrat"/>
                          <a:ea typeface="Montserrat"/>
                          <a:cs typeface="Montserrat"/>
                        </a:rPr>
                        <a:t>Recurrencia cercana a estación</a:t>
                      </a:r>
                    </a:p>
                  </a:txBody>
                  <a:tcPr marL="91440" marR="91440" marT="45720" marB="45720" anchor="ctr">
                    <a:solidFill>
                      <a:srgbClr val="F4F6FA"/>
                    </a:solidFill>
                  </a:tcPr>
                </a:tc>
                <a:tc>
                  <a:txBody>
                    <a:bodyPr>
                      <a:normAutofit/>
                    </a:bodyPr>
                    <a:lstStyle/>
                    <a:p>
                      <a:pPr algn="l"/>
                      <a:r>
                        <a:rPr sz="1050" b="0">
                          <a:solidFill>
                            <a:srgbClr val="061B45"/>
                          </a:solidFill>
                          <a:latin typeface="Montserrat"/>
                          <a:ea typeface="Montserrat"/>
                          <a:cs typeface="Montserrat"/>
                        </a:rPr>
                        <a:t>Equivalencia y canje</a:t>
                      </a:r>
                    </a:p>
                  </a:txBody>
                  <a:tcPr marL="91440" marR="91440" marT="45720" marB="45720" anchor="ctr">
                    <a:solidFill>
                      <a:srgbClr val="F4F6FA"/>
                    </a:solidFill>
                  </a:tcPr>
                </a:tc>
              </a:tr>
              <a:tr h="476250">
                <a:tc>
                  <a:txBody>
                    <a:bodyPr>
                      <a:normAutofit/>
                    </a:bodyPr>
                    <a:lstStyle/>
                    <a:p>
                      <a:pPr algn="l"/>
                      <a:r>
                        <a:rPr sz="1050" b="1">
                          <a:solidFill>
                            <a:srgbClr val="061B45"/>
                          </a:solidFill>
                          <a:latin typeface="Montserrat"/>
                          <a:ea typeface="Montserrat"/>
                          <a:cs typeface="Montserrat"/>
                        </a:rPr>
                        <a:t>Mobil</a:t>
                      </a:r>
                    </a:p>
                  </a:txBody>
                  <a:tcPr marL="91440" marR="91440" marT="45720" marB="45720" anchor="ctr">
                    <a:solidFill>
                      <a:srgbClr val="FFFFFF"/>
                    </a:solidFill>
                  </a:tcPr>
                </a:tc>
                <a:tc>
                  <a:txBody>
                    <a:bodyPr>
                      <a:normAutofit/>
                    </a:bodyPr>
                    <a:lstStyle/>
                    <a:p>
                      <a:pPr algn="l"/>
                      <a:r>
                        <a:rPr sz="1050" b="0">
                          <a:solidFill>
                            <a:srgbClr val="061B45"/>
                          </a:solidFill>
                          <a:latin typeface="Montserrat"/>
                          <a:ea typeface="Montserrat"/>
                          <a:cs typeface="Montserrat"/>
                        </a:rPr>
                        <a:t>Check-ins, hitos y recompensas</a:t>
                      </a:r>
                    </a:p>
                  </a:txBody>
                  <a:tcPr marL="91440" marR="91440" marT="45720" marB="45720" anchor="ctr">
                    <a:solidFill>
                      <a:srgbClr val="FFFFFF"/>
                    </a:solidFill>
                  </a:tcPr>
                </a:tc>
                <a:tc>
                  <a:txBody>
                    <a:bodyPr>
                      <a:normAutofit/>
                    </a:bodyPr>
                    <a:lstStyle/>
                    <a:p>
                      <a:pPr algn="l"/>
                      <a:r>
                        <a:rPr sz="1050" b="0">
                          <a:solidFill>
                            <a:srgbClr val="061B45"/>
                          </a:solidFill>
                          <a:latin typeface="Montserrat"/>
                          <a:ea typeface="Montserrat"/>
                          <a:cs typeface="Montserrat"/>
                        </a:rPr>
                        <a:t>Despachador y disponibilidad</a:t>
                      </a:r>
                    </a:p>
                  </a:txBody>
                  <a:tcPr marL="91440" marR="91440" marT="45720" marB="45720" anchor="ctr">
                    <a:solidFill>
                      <a:srgbClr val="FFFFFF"/>
                    </a:solidFill>
                  </a:tcPr>
                </a:tc>
              </a:tr>
            </a:tbl>
          </a:graphicData>
        </a:graphic>
      </p:graphicFrame>
      <p:sp>
        <p:nvSpPr>
          <p:cNvPr id="7" name="">
            <a:extLst xmlns:a="http://schemas.openxmlformats.org/drawingml/2006/main">
              <a:ext uri="{FF2B5EF4-FFF2-40B4-BE49-F238E27FC236}">
                <a16:creationId xmlns:a16="http://schemas.microsoft.com/office/drawing/2014/main" id="{D5390814-CF22-4972-8868-FA3609012936}"/>
              </a:ext>
            </a:extLst>
          </p:cNvPr>
          <p:cNvSpPr>
            <a:spLocks xmlns:a="http://schemas.openxmlformats.org/drawingml/2006/main" noGrp="1"/>
          </p:cNvSpPr>
          <p:nvPr/>
        </p:nvSpPr>
        <p:spPr>
          <a:xfrm xmlns:a="http://schemas.openxmlformats.org/drawingml/2006/main">
            <a:off x="552450" y="5772150"/>
            <a:ext cx="11049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500" b="1">
                <a:solidFill>
                  <a:srgbClr val="061B45"/>
                </a:solidFill>
                <a:latin typeface="Montserrat"/>
                <a:ea typeface="Montserrat"/>
                <a:cs typeface="Montserrat"/>
              </a:defRPr>
            </a:defPPr>
          </a:lstStyle>
          <a:p xmlns:a="http://schemas.openxmlformats.org/drawingml/2006/main">
            <a:pPr algn="ctr">
              <a:defRPr sz="1500" b="1">
                <a:solidFill>
                  <a:srgbClr val="061B45"/>
                </a:solidFill>
                <a:latin typeface="Montserrat"/>
                <a:ea typeface="Montserrat"/>
                <a:cs typeface="Montserrat"/>
              </a:defRPr>
            </a:pPr>
            <a:r>
              <a:rPr sz="1500" b="1">
                <a:solidFill>
                  <a:srgbClr val="061B45"/>
                </a:solidFill>
                <a:latin typeface="Montserrat"/>
                <a:ea typeface="Montserrat"/>
                <a:cs typeface="Montserrat"/>
              </a:rPr>
              <a:t>Prioridad para AKRON: identificación, acreditación y recuperación antes de ampliar niveles o retos.</a:t>
            </a:r>
          </a:p>
        </p:txBody>
      </p:sp>
      <p:sp>
        <p:nvSpPr>
          <p:cNvPr id="8" name="">
            <a:extLst xmlns:a="http://schemas.openxmlformats.org/drawingml/2006/main">
              <a:ext uri="{FF2B5EF4-FFF2-40B4-BE49-F238E27FC236}">
                <a16:creationId xmlns:a16="http://schemas.microsoft.com/office/drawing/2014/main" id="{6FAAE961-0BDE-412B-99B2-73CEEA45F30C}"/>
              </a:ext>
            </a:extLst>
          </p:cNvPr>
          <p:cNvSpPr>
            <a:spLocks xmlns:a="http://schemas.openxmlformats.org/drawingml/2006/main" noGrp="1"/>
          </p:cNvSpPr>
          <p:nvPr/>
        </p:nvSpPr>
        <p:spPr>
          <a:xfrm xmlns:a="http://schemas.openxmlformats.org/drawingml/2006/main">
            <a:off x="552450" y="643890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pic>
        <p:nvPicPr>
          <p:cNvPr id="9" name="">
            <a:extLst xmlns:a="http://schemas.openxmlformats.org/drawingml/2006/main">
              <a:ext uri="{FF2B5EF4-FFF2-40B4-BE49-F238E27FC236}">
                <a16:creationId xmlns:a16="http://schemas.microsoft.com/office/drawing/2014/main" id="{20244951-C5F2-4F86-87DF-FA3B5A0C99A1}"/>
              </a:ext>
            </a:extLst>
          </p:cNvPr>
          <p:cNvPicPr>
            <a:picLocks xmlns:a="http://schemas.openxmlformats.org/drawingml/2006/main" noChangeAspect="1"/>
          </p:cNvPicPr>
          <p:nvPr/>
        </p:nvPicPr>
        <p:blipFill>
          <a:blip xmlns:r="http://schemas.openxmlformats.org/officeDocument/2006/relationships" xmlns:a="http://schemas.openxmlformats.org/drawingml/2006/main" r:embed="R16a3a2d6fa7f45b0"/>
          <a:stretch xmlns:a="http://schemas.openxmlformats.org/drawingml/2006/main"/>
        </p:blipFill>
        <p:spPr>
          <a:xfrm xmlns:a="http://schemas.openxmlformats.org/drawingml/2006/main">
            <a:off x="721302" y="6534150"/>
            <a:ext cx="690995" cy="200025"/>
          </a:xfrm>
          <a:prstGeom xmlns:a="http://schemas.openxmlformats.org/drawingml/2006/main" prst="rect">
            <a:avLst/>
          </a:prstGeom>
        </p:spPr>
      </p:pic>
      <p:pic>
        <p:nvPicPr>
          <p:cNvPr id="10" name="">
            <a:extLst xmlns:a="http://schemas.openxmlformats.org/drawingml/2006/main">
              <a:ext uri="{FF2B5EF4-FFF2-40B4-BE49-F238E27FC236}">
                <a16:creationId xmlns:a16="http://schemas.microsoft.com/office/drawing/2014/main" id="{84620C41-FBCF-43C2-ABF3-55F65CE718FD}"/>
              </a:ext>
            </a:extLst>
          </p:cNvPr>
          <p:cNvPicPr>
            <a:picLocks xmlns:a="http://schemas.openxmlformats.org/drawingml/2006/main" noChangeAspect="1"/>
          </p:cNvPicPr>
          <p:nvPr/>
        </p:nvPicPr>
        <p:blipFill>
          <a:blip xmlns:r="http://schemas.openxmlformats.org/officeDocument/2006/relationships" xmlns:a="http://schemas.openxmlformats.org/drawingml/2006/main" r:embed="R6efa4da1aad6419f"/>
          <a:stretch xmlns:a="http://schemas.openxmlformats.org/drawingml/2006/main"/>
        </p:blipFill>
        <p:spPr>
          <a:xfrm xmlns:a="http://schemas.openxmlformats.org/drawingml/2006/main">
            <a:off x="10304009" y="6524625"/>
            <a:ext cx="918482" cy="257175"/>
          </a:xfrm>
          <a:prstGeom xmlns:a="http://schemas.openxmlformats.org/drawingml/2006/main" prst="rect">
            <a:avLst/>
          </a:prstGeom>
        </p:spPr>
      </p:pic>
    </p:spTree>
    <p:extLst>
      <p:ext uri="{BB962C8B-B14F-4D97-AF65-F5344CB8AC3E}">
        <p14:creationId xmlns:p14="http://schemas.microsoft.com/office/powerpoint/2010/main" val="64367723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3DC538AB-0A84-441C-81BE-226DBC5C6CD7}"/>
              </a:ext>
            </a:extLst>
          </p:cNvPr>
          <p:cNvSpPr>
            <a:spLocks xmlns:a="http://schemas.openxmlformats.org/drawingml/2006/main" noGrp="1"/>
          </p:cNvSpPr>
          <p:nvPr/>
        </p:nvSpPr>
        <p:spPr>
          <a:xfrm xmlns:a="http://schemas.openxmlformats.org/drawingml/2006/main">
            <a:off x="552450" y="228600"/>
            <a:ext cx="6096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l">
              <a:defRPr sz="975" b="1">
                <a:solidFill>
                  <a:srgbClr val="6E7C96"/>
                </a:solidFill>
                <a:latin typeface="Montserrat"/>
                <a:ea typeface="Montserrat"/>
                <a:cs typeface="Montserrat"/>
              </a:defRPr>
            </a:defPPr>
          </a:lstStyle>
          <a:p xmlns:a="http://schemas.openxmlformats.org/drawingml/2006/main">
            <a:pPr algn="l">
              <a:defRPr sz="975" b="1">
                <a:solidFill>
                  <a:srgbClr val="6E7C96"/>
                </a:solidFill>
                <a:latin typeface="Montserrat"/>
                <a:ea typeface="Montserrat"/>
                <a:cs typeface="Montserrat"/>
              </a:defRPr>
            </a:pPr>
            <a:r>
              <a:rPr sz="975" b="1">
                <a:solidFill>
                  <a:srgbClr val="6E7C96"/>
                </a:solidFill>
                <a:latin typeface="Montserrat"/>
                <a:ea typeface="Montserrat"/>
                <a:cs typeface="Montserrat"/>
              </a:rPr>
              <a:t>REFERENTES</a:t>
            </a:r>
          </a:p>
        </p:txBody>
      </p:sp>
      <p:sp>
        <p:nvSpPr>
          <p:cNvPr id="2" name="">
            <a:extLst xmlns:a="http://schemas.openxmlformats.org/drawingml/2006/main">
              <a:ext uri="{FF2B5EF4-FFF2-40B4-BE49-F238E27FC236}">
                <a16:creationId xmlns:a16="http://schemas.microsoft.com/office/drawing/2014/main" id="{BF7CDC1E-473D-4205-B003-7762383AB8C5}"/>
              </a:ext>
            </a:extLst>
          </p:cNvPr>
          <p:cNvSpPr>
            <a:spLocks xmlns:a="http://schemas.openxmlformats.org/drawingml/2006/main" noGrp="1"/>
          </p:cNvSpPr>
          <p:nvPr/>
        </p:nvSpPr>
        <p:spPr>
          <a:xfrm xmlns:a="http://schemas.openxmlformats.org/drawingml/2006/main">
            <a:off x="11096625" y="228600"/>
            <a:ext cx="495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r">
              <a:defRPr sz="975" b="1">
                <a:solidFill>
                  <a:srgbClr val="6E7C96"/>
                </a:solidFill>
                <a:latin typeface="Montserrat"/>
                <a:ea typeface="Montserrat"/>
                <a:cs typeface="Montserrat"/>
              </a:defRPr>
            </a:defPPr>
          </a:lstStyle>
          <a:p xmlns:a="http://schemas.openxmlformats.org/drawingml/2006/main">
            <a:pPr algn="r">
              <a:defRPr sz="975" b="1">
                <a:solidFill>
                  <a:srgbClr val="6E7C96"/>
                </a:solidFill>
                <a:latin typeface="Montserrat"/>
                <a:ea typeface="Montserrat"/>
                <a:cs typeface="Montserrat"/>
              </a:defRPr>
            </a:pPr>
            <a:r>
              <a:rPr sz="975" b="1">
                <a:solidFill>
                  <a:srgbClr val="6E7C96"/>
                </a:solidFill>
                <a:latin typeface="Montserrat"/>
                <a:ea typeface="Montserrat"/>
                <a:cs typeface="Montserrat"/>
              </a:rPr>
              <a:t>07</a:t>
            </a:r>
          </a:p>
        </p:txBody>
      </p:sp>
      <p:sp>
        <p:nvSpPr>
          <p:cNvPr id="3" name="">
            <a:extLst xmlns:a="http://schemas.openxmlformats.org/drawingml/2006/main">
              <a:ext uri="{FF2B5EF4-FFF2-40B4-BE49-F238E27FC236}">
                <a16:creationId xmlns:a16="http://schemas.microsoft.com/office/drawing/2014/main" id="{2C048D5D-4616-4B9D-A3EA-3358186CC610}"/>
              </a:ext>
            </a:extLst>
          </p:cNvPr>
          <p:cNvSpPr>
            <a:spLocks xmlns:a="http://schemas.openxmlformats.org/drawingml/2006/main" noGrp="1"/>
          </p:cNvSpPr>
          <p:nvPr/>
        </p:nvSpPr>
        <p:spPr>
          <a:xfrm xmlns:a="http://schemas.openxmlformats.org/drawingml/2006/main">
            <a:off x="552450" y="59055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sp>
        <p:nvSpPr>
          <p:cNvPr id="4" name="">
            <a:extLst xmlns:a="http://schemas.openxmlformats.org/drawingml/2006/main">
              <a:ext uri="{FF2B5EF4-FFF2-40B4-BE49-F238E27FC236}">
                <a16:creationId xmlns:a16="http://schemas.microsoft.com/office/drawing/2014/main" id="{BDC6A7E6-94DE-4321-BBED-A177C024908D}"/>
              </a:ext>
            </a:extLst>
          </p:cNvPr>
          <p:cNvSpPr>
            <a:spLocks xmlns:a="http://schemas.openxmlformats.org/drawingml/2006/main" noGrp="1"/>
          </p:cNvSpPr>
          <p:nvPr/>
        </p:nvSpPr>
        <p:spPr>
          <a:xfrm xmlns:a="http://schemas.openxmlformats.org/drawingml/2006/main">
            <a:off x="552450" y="800100"/>
            <a:ext cx="10668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2775" b="1">
                <a:solidFill>
                  <a:srgbClr val="061B45"/>
                </a:solidFill>
                <a:latin typeface="Montserrat"/>
                <a:ea typeface="Montserrat"/>
                <a:cs typeface="Montserrat"/>
              </a:defRPr>
            </a:defPPr>
          </a:lstStyle>
          <a:p xmlns:a="http://schemas.openxmlformats.org/drawingml/2006/main">
            <a:pPr algn="l">
              <a:defRPr sz="2775" b="1">
                <a:solidFill>
                  <a:srgbClr val="061B45"/>
                </a:solidFill>
                <a:latin typeface="Montserrat"/>
                <a:ea typeface="Montserrat"/>
                <a:cs typeface="Montserrat"/>
              </a:defRPr>
            </a:pPr>
            <a:r>
              <a:rPr sz="2775" b="1">
                <a:solidFill>
                  <a:srgbClr val="061B45"/>
                </a:solidFill>
                <a:latin typeface="Montserrat"/>
                <a:ea typeface="Montserrat"/>
                <a:cs typeface="Montserrat"/>
              </a:rPr>
              <a:t>Casos adyacentes y electromovilidad</a:t>
            </a:r>
          </a:p>
        </p:txBody>
      </p:sp>
      <p:sp>
        <p:nvSpPr>
          <p:cNvPr id="5" name="">
            <a:extLst xmlns:a="http://schemas.openxmlformats.org/drawingml/2006/main">
              <a:ext uri="{FF2B5EF4-FFF2-40B4-BE49-F238E27FC236}">
                <a16:creationId xmlns:a16="http://schemas.microsoft.com/office/drawing/2014/main" id="{5A700131-63CD-4996-9072-34F39BBAA812}"/>
              </a:ext>
            </a:extLst>
          </p:cNvPr>
          <p:cNvSpPr>
            <a:spLocks xmlns:a="http://schemas.openxmlformats.org/drawingml/2006/main" noGrp="1"/>
          </p:cNvSpPr>
          <p:nvPr/>
        </p:nvSpPr>
        <p:spPr>
          <a:xfrm xmlns:a="http://schemas.openxmlformats.org/drawingml/2006/main">
            <a:off x="552450" y="133350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350" b="0">
                <a:solidFill>
                  <a:srgbClr val="6E7C96"/>
                </a:solidFill>
                <a:latin typeface="Montserrat"/>
                <a:ea typeface="Montserrat"/>
                <a:cs typeface="Montserrat"/>
              </a:defRPr>
            </a:defPPr>
          </a:lstStyle>
          <a:p xmlns:a="http://schemas.openxmlformats.org/drawingml/2006/main">
            <a:pPr algn="l">
              <a:defRPr sz="1350" b="0">
                <a:solidFill>
                  <a:srgbClr val="6E7C96"/>
                </a:solidFill>
                <a:latin typeface="Montserrat"/>
                <a:ea typeface="Montserrat"/>
                <a:cs typeface="Montserrat"/>
              </a:defRPr>
            </a:pPr>
            <a:r>
              <a:rPr sz="1350" b="0">
                <a:solidFill>
                  <a:srgbClr val="6E7C96"/>
                </a:solidFill>
                <a:latin typeface="Montserrat"/>
                <a:ea typeface="Montserrat"/>
                <a:cs typeface="Montserrat"/>
              </a:rPr>
              <a:t>La recurrencia depende tanto del beneficio como de la utilidad digital</a:t>
            </a:r>
          </a:p>
        </p:txBody>
      </p:sp>
      <p:graphicFrame>
        <p:nvGraphicFramePr>
          <p:cNvPr id="6" name="">
            <a:extLst xmlns:a="http://schemas.openxmlformats.org/drawingml/2006/main">
              <a:ext uri="{FF2B5EF4-FFF2-40B4-BE49-F238E27FC236}">
                <a16:creationId xmlns:a16="http://schemas.microsoft.com/office/drawing/2014/main" id="{BA236F40-B851-4A35-84E9-CE79796F66DD}"/>
              </a:ext>
            </a:extLst>
          </p:cNvPr>
          <p:cNvGraphicFramePr/>
          <p:nvPr/>
        </p:nvGraphicFramePr>
        <p:xfrm>
          <a:off xmlns:a="http://schemas.openxmlformats.org/drawingml/2006/main" x="552450" y="1847850"/>
          <a:ext xmlns:a="http://schemas.openxmlformats.org/drawingml/2006/main" cx="11049000" cy="3219450"/>
        </p:xfrm>
        <a:graphic xmlns:a="http://schemas.openxmlformats.org/drawingml/2006/main">
          <a:graphicData uri="http://schemas.openxmlformats.org/drawingml/2006/table">
            <a:tbl>
              <a:tblPr/>
              <a:tblGrid>
                <a:gridCol w="2476500"/>
                <a:gridCol w="4524375"/>
                <a:gridCol w="4048125"/>
              </a:tblGrid>
              <a:tr h="536575">
                <a:tc>
                  <a:txBody>
                    <a:bodyPr>
                      <a:normAutofit/>
                    </a:bodyPr>
                    <a:lstStyle/>
                    <a:p>
                      <a:pPr algn="l"/>
                      <a:r>
                        <a:rPr sz="1050" b="1">
                          <a:solidFill>
                            <a:srgbClr val="FFFFFF"/>
                          </a:solidFill>
                          <a:latin typeface="Montserrat"/>
                          <a:ea typeface="Montserrat"/>
                          <a:cs typeface="Montserrat"/>
                        </a:rPr>
                        <a:t>CASO</a:t>
                      </a:r>
                    </a:p>
                  </a:txBody>
                  <a:tcPr marL="91440" marR="91440" marT="45720" marB="45720" anchor="ctr">
                    <a:solidFill>
                      <a:srgbClr val="061B45"/>
                    </a:solidFill>
                  </a:tcPr>
                </a:tc>
                <a:tc>
                  <a:txBody>
                    <a:bodyPr>
                      <a:normAutofit/>
                    </a:bodyPr>
                    <a:lstStyle/>
                    <a:p>
                      <a:pPr algn="l"/>
                      <a:r>
                        <a:rPr sz="1050" b="1">
                          <a:solidFill>
                            <a:srgbClr val="FFFFFF"/>
                          </a:solidFill>
                          <a:latin typeface="Montserrat"/>
                          <a:ea typeface="Montserrat"/>
                          <a:cs typeface="Montserrat"/>
                        </a:rPr>
                        <a:t>CAPACIDAD</a:t>
                      </a:r>
                    </a:p>
                  </a:txBody>
                  <a:tcPr marL="91440" marR="91440" marT="45720" marB="45720" anchor="ctr">
                    <a:solidFill>
                      <a:srgbClr val="061B45"/>
                    </a:solidFill>
                  </a:tcPr>
                </a:tc>
                <a:tc>
                  <a:txBody>
                    <a:bodyPr>
                      <a:normAutofit/>
                    </a:bodyPr>
                    <a:lstStyle/>
                    <a:p>
                      <a:pPr algn="l"/>
                      <a:r>
                        <a:rPr sz="1050" b="1">
                          <a:solidFill>
                            <a:srgbClr val="FFFFFF"/>
                          </a:solidFill>
                          <a:latin typeface="Montserrat"/>
                          <a:ea typeface="Montserrat"/>
                          <a:cs typeface="Montserrat"/>
                        </a:rPr>
                        <a:t>LECTURA PARA AKRON</a:t>
                      </a:r>
                    </a:p>
                  </a:txBody>
                  <a:tcPr marL="91440" marR="91440" marT="45720" marB="45720" anchor="ctr">
                    <a:solidFill>
                      <a:srgbClr val="061B45"/>
                    </a:solidFill>
                  </a:tcPr>
                </a:tc>
              </a:tr>
              <a:tr h="536575">
                <a:tc>
                  <a:txBody>
                    <a:bodyPr>
                      <a:normAutofit/>
                    </a:bodyPr>
                    <a:lstStyle/>
                    <a:p>
                      <a:pPr algn="l"/>
                      <a:r>
                        <a:rPr sz="1200" b="1">
                          <a:solidFill>
                            <a:srgbClr val="061B45"/>
                          </a:solidFill>
                          <a:latin typeface="Montserrat"/>
                          <a:ea typeface="Montserrat"/>
                          <a:cs typeface="Montserrat"/>
                        </a:rPr>
                        <a:t>Club Cinépolis</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Visitas, niveles y experiencias</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Progreso comprensible</a:t>
                      </a:r>
                    </a:p>
                  </a:txBody>
                  <a:tcPr marL="91440" marR="91440" marT="45720" marB="45720" anchor="ctr">
                    <a:solidFill>
                      <a:srgbClr val="FFFFFF"/>
                    </a:solidFill>
                  </a:tcPr>
                </a:tc>
              </a:tr>
              <a:tr h="536575">
                <a:tc>
                  <a:txBody>
                    <a:bodyPr>
                      <a:normAutofit/>
                    </a:bodyPr>
                    <a:lstStyle/>
                    <a:p>
                      <a:pPr algn="l"/>
                      <a:r>
                        <a:rPr sz="1200" b="1">
                          <a:solidFill>
                            <a:srgbClr val="061B45"/>
                          </a:solidFill>
                          <a:latin typeface="Montserrat"/>
                          <a:ea typeface="Montserrat"/>
                          <a:cs typeface="Montserrat"/>
                        </a:rPr>
                        <a:t>Starbucks Rewards</a:t>
                      </a:r>
                    </a:p>
                  </a:txBody>
                  <a:tcPr marL="91440" marR="91440" marT="45720" marB="45720" anchor="ctr">
                    <a:solidFill>
                      <a:srgbClr val="F4F6FA"/>
                    </a:solidFill>
                  </a:tcPr>
                </a:tc>
                <a:tc>
                  <a:txBody>
                    <a:bodyPr>
                      <a:normAutofit/>
                    </a:bodyPr>
                    <a:lstStyle/>
                    <a:p>
                      <a:pPr algn="l"/>
                      <a:r>
                        <a:rPr sz="1200" b="0">
                          <a:solidFill>
                            <a:srgbClr val="061B45"/>
                          </a:solidFill>
                          <a:latin typeface="Montserrat"/>
                          <a:ea typeface="Montserrat"/>
                          <a:cs typeface="Montserrat"/>
                        </a:rPr>
                        <a:t>Pago, historial, estrellas y personalización</a:t>
                      </a:r>
                    </a:p>
                  </a:txBody>
                  <a:tcPr marL="91440" marR="91440" marT="45720" marB="45720" anchor="ctr">
                    <a:solidFill>
                      <a:srgbClr val="F4F6FA"/>
                    </a:solidFill>
                  </a:tcPr>
                </a:tc>
                <a:tc>
                  <a:txBody>
                    <a:bodyPr>
                      <a:normAutofit/>
                    </a:bodyPr>
                    <a:lstStyle/>
                    <a:p>
                      <a:pPr algn="l"/>
                      <a:r>
                        <a:rPr sz="1200" b="0">
                          <a:solidFill>
                            <a:srgbClr val="061B45"/>
                          </a:solidFill>
                          <a:latin typeface="Montserrat"/>
                          <a:ea typeface="Montserrat"/>
                          <a:cs typeface="Montserrat"/>
                        </a:rPr>
                        <a:t>Beneficio dentro de la transacción</a:t>
                      </a:r>
                    </a:p>
                  </a:txBody>
                  <a:tcPr marL="91440" marR="91440" marT="45720" marB="45720" anchor="ctr">
                    <a:solidFill>
                      <a:srgbClr val="F4F6FA"/>
                    </a:solidFill>
                  </a:tcPr>
                </a:tc>
              </a:tr>
              <a:tr h="536575">
                <a:tc>
                  <a:txBody>
                    <a:bodyPr>
                      <a:normAutofit/>
                    </a:bodyPr>
                    <a:lstStyle/>
                    <a:p>
                      <a:pPr algn="l"/>
                      <a:r>
                        <a:rPr sz="1200" b="1">
                          <a:solidFill>
                            <a:srgbClr val="061B45"/>
                          </a:solidFill>
                          <a:latin typeface="Montserrat"/>
                          <a:ea typeface="Montserrat"/>
                          <a:cs typeface="Montserrat"/>
                        </a:rPr>
                        <a:t>Doters</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Moneda y redención entre aliados</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Identidad para varias ocasiones</a:t>
                      </a:r>
                    </a:p>
                  </a:txBody>
                  <a:tcPr marL="91440" marR="91440" marT="45720" marB="45720" anchor="ctr">
                    <a:solidFill>
                      <a:srgbClr val="FFFFFF"/>
                    </a:solidFill>
                  </a:tcPr>
                </a:tc>
              </a:tr>
              <a:tr h="536575">
                <a:tc>
                  <a:txBody>
                    <a:bodyPr>
                      <a:normAutofit/>
                    </a:bodyPr>
                    <a:lstStyle/>
                    <a:p>
                      <a:pPr algn="l"/>
                      <a:r>
                        <a:rPr sz="1200" b="1">
                          <a:solidFill>
                            <a:srgbClr val="061B45"/>
                          </a:solidFill>
                          <a:latin typeface="Montserrat"/>
                          <a:ea typeface="Montserrat"/>
                          <a:cs typeface="Montserrat"/>
                        </a:rPr>
                        <a:t>Vemo Watts</a:t>
                      </a:r>
                    </a:p>
                  </a:txBody>
                  <a:tcPr marL="91440" marR="91440" marT="45720" marB="45720" anchor="ctr">
                    <a:solidFill>
                      <a:srgbClr val="F4F6FA"/>
                    </a:solidFill>
                  </a:tcPr>
                </a:tc>
                <a:tc>
                  <a:txBody>
                    <a:bodyPr>
                      <a:normAutofit/>
                    </a:bodyPr>
                    <a:lstStyle/>
                    <a:p>
                      <a:pPr algn="l"/>
                      <a:r>
                        <a:rPr sz="1200" b="0">
                          <a:solidFill>
                            <a:srgbClr val="061B45"/>
                          </a:solidFill>
                          <a:latin typeface="Montserrat"/>
                          <a:ea typeface="Montserrat"/>
                          <a:cs typeface="Montserrat"/>
                        </a:rPr>
                        <a:t>Journey EV y cashback automático</a:t>
                      </a:r>
                    </a:p>
                  </a:txBody>
                  <a:tcPr marL="91440" marR="91440" marT="45720" marB="45720" anchor="ctr">
                    <a:solidFill>
                      <a:srgbClr val="F4F6FA"/>
                    </a:solidFill>
                  </a:tcPr>
                </a:tc>
                <a:tc>
                  <a:txBody>
                    <a:bodyPr>
                      <a:normAutofit/>
                    </a:bodyPr>
                    <a:lstStyle/>
                    <a:p>
                      <a:pPr algn="l"/>
                      <a:r>
                        <a:rPr sz="1200" b="0">
                          <a:solidFill>
                            <a:srgbClr val="061B45"/>
                          </a:solidFill>
                          <a:latin typeface="Montserrat"/>
                          <a:ea typeface="Montserrat"/>
                          <a:cs typeface="Montserrat"/>
                        </a:rPr>
                        <a:t>Piloto selectivo con vigencia publicada</a:t>
                      </a:r>
                    </a:p>
                  </a:txBody>
                  <a:tcPr marL="91440" marR="91440" marT="45720" marB="45720" anchor="ctr">
                    <a:solidFill>
                      <a:srgbClr val="F4F6FA"/>
                    </a:solidFill>
                  </a:tcPr>
                </a:tc>
              </a:tr>
              <a:tr h="536575">
                <a:tc>
                  <a:txBody>
                    <a:bodyPr>
                      <a:normAutofit/>
                    </a:bodyPr>
                    <a:lstStyle/>
                    <a:p>
                      <a:pPr algn="l"/>
                      <a:r>
                        <a:rPr sz="1200" b="1">
                          <a:solidFill>
                            <a:srgbClr val="061B45"/>
                          </a:solidFill>
                          <a:latin typeface="Montserrat"/>
                          <a:ea typeface="Montserrat"/>
                          <a:cs typeface="Montserrat"/>
                        </a:rPr>
                        <a:t>Evergo</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Mapa, reserva, QR, RFID, pago y factura</a:t>
                      </a:r>
                    </a:p>
                  </a:txBody>
                  <a:tcPr marL="91440" marR="91440" marT="45720" marB="45720" anchor="ctr">
                    <a:solidFill>
                      <a:srgbClr val="FFFFFF"/>
                    </a:solidFill>
                  </a:tcPr>
                </a:tc>
                <a:tc>
                  <a:txBody>
                    <a:bodyPr>
                      <a:normAutofit/>
                    </a:bodyPr>
                    <a:lstStyle/>
                    <a:p>
                      <a:pPr algn="l"/>
                      <a:r>
                        <a:rPr sz="1200" b="0">
                          <a:solidFill>
                            <a:srgbClr val="061B45"/>
                          </a:solidFill>
                          <a:latin typeface="Montserrat"/>
                          <a:ea typeface="Montserrat"/>
                          <a:cs typeface="Montserrat"/>
                        </a:rPr>
                        <a:t>Control de utilidad digital, sin loyalty vigente</a:t>
                      </a:r>
                    </a:p>
                  </a:txBody>
                  <a:tcPr marL="91440" marR="91440" marT="45720" marB="45720" anchor="ctr">
                    <a:solidFill>
                      <a:srgbClr val="FFFFFF"/>
                    </a:solidFill>
                  </a:tcPr>
                </a:tc>
              </a:tr>
            </a:tbl>
          </a:graphicData>
        </a:graphic>
      </p:graphicFrame>
      <p:sp>
        <p:nvSpPr>
          <p:cNvPr id="7" name="">
            <a:extLst xmlns:a="http://schemas.openxmlformats.org/drawingml/2006/main">
              <a:ext uri="{FF2B5EF4-FFF2-40B4-BE49-F238E27FC236}">
                <a16:creationId xmlns:a16="http://schemas.microsoft.com/office/drawing/2014/main" id="{79A55FAF-E205-408D-9AB6-3D0FD0004193}"/>
              </a:ext>
            </a:extLst>
          </p:cNvPr>
          <p:cNvSpPr>
            <a:spLocks xmlns:a="http://schemas.openxmlformats.org/drawingml/2006/main" noGrp="1"/>
          </p:cNvSpPr>
          <p:nvPr/>
        </p:nvSpPr>
        <p:spPr>
          <a:xfrm xmlns:a="http://schemas.openxmlformats.org/drawingml/2006/main">
            <a:off x="552450" y="541020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sp>
        <p:nvSpPr>
          <p:cNvPr id="8" name="">
            <a:extLst xmlns:a="http://schemas.openxmlformats.org/drawingml/2006/main">
              <a:ext uri="{FF2B5EF4-FFF2-40B4-BE49-F238E27FC236}">
                <a16:creationId xmlns:a16="http://schemas.microsoft.com/office/drawing/2014/main" id="{84144AA8-B6BA-409F-9FF4-C38F3FB0D8AF}"/>
              </a:ext>
            </a:extLst>
          </p:cNvPr>
          <p:cNvSpPr>
            <a:spLocks xmlns:a="http://schemas.openxmlformats.org/drawingml/2006/main" noGrp="1"/>
          </p:cNvSpPr>
          <p:nvPr/>
        </p:nvSpPr>
        <p:spPr>
          <a:xfrm xmlns:a="http://schemas.openxmlformats.org/drawingml/2006/main">
            <a:off x="552450" y="55816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5833"/>
          </a:bodyPr>
          <a:lstStyle xmlns:a="http://schemas.openxmlformats.org/drawingml/2006/main">
            <a:defPPr algn="l">
              <a:defRPr sz="1200" b="1">
                <a:solidFill>
                  <a:srgbClr val="ED1B2E"/>
                </a:solidFill>
                <a:latin typeface="Montserrat"/>
                <a:ea typeface="Montserrat"/>
                <a:cs typeface="Montserrat"/>
              </a:defRPr>
            </a:defPPr>
          </a:lstStyle>
          <a:p xmlns:a="http://schemas.openxmlformats.org/drawingml/2006/main">
            <a:pPr algn="l">
              <a:defRPr sz="1200" b="1">
                <a:solidFill>
                  <a:srgbClr val="ED1B2E"/>
                </a:solidFill>
                <a:latin typeface="Montserrat"/>
                <a:ea typeface="Montserrat"/>
                <a:cs typeface="Montserrat"/>
              </a:defRPr>
            </a:pPr>
            <a:r>
              <a:rPr sz="1200" b="1">
                <a:solidFill>
                  <a:srgbClr val="ED1B2E"/>
                </a:solidFill>
                <a:latin typeface="Montserrat"/>
                <a:ea typeface="Montserrat"/>
                <a:cs typeface="Montserrat"/>
              </a:rPr>
              <a:t>Criterio de lectura</a:t>
            </a:r>
          </a:p>
        </p:txBody>
      </p:sp>
      <p:sp>
        <p:nvSpPr>
          <p:cNvPr id="9" name="">
            <a:extLst xmlns:a="http://schemas.openxmlformats.org/drawingml/2006/main">
              <a:ext uri="{FF2B5EF4-FFF2-40B4-BE49-F238E27FC236}">
                <a16:creationId xmlns:a16="http://schemas.microsoft.com/office/drawing/2014/main" id="{78D2E9D5-6EAB-43F0-8292-7987577FC060}"/>
              </a:ext>
            </a:extLst>
          </p:cNvPr>
          <p:cNvSpPr>
            <a:spLocks xmlns:a="http://schemas.openxmlformats.org/drawingml/2006/main" noGrp="1"/>
          </p:cNvSpPr>
          <p:nvPr/>
        </p:nvSpPr>
        <p:spPr>
          <a:xfrm xmlns:a="http://schemas.openxmlformats.org/drawingml/2006/main">
            <a:off x="2647950" y="5505450"/>
            <a:ext cx="89535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6324"/>
          </a:bodyPr>
          <a:lstStyle xmlns:a="http://schemas.openxmlformats.org/drawingml/2006/main">
            <a:defPPr algn="l">
              <a:defRPr sz="1425" b="1">
                <a:solidFill>
                  <a:srgbClr val="061B45"/>
                </a:solidFill>
                <a:latin typeface="Montserrat"/>
                <a:ea typeface="Montserrat"/>
                <a:cs typeface="Montserrat"/>
              </a:defRPr>
            </a:defPPr>
          </a:lstStyle>
          <a:p xmlns:a="http://schemas.openxmlformats.org/drawingml/2006/main">
            <a:pPr algn="l">
              <a:defRPr sz="1425" b="1">
                <a:solidFill>
                  <a:srgbClr val="061B45"/>
                </a:solidFill>
                <a:latin typeface="Montserrat"/>
                <a:ea typeface="Montserrat"/>
                <a:cs typeface="Montserrat"/>
              </a:defRPr>
            </a:pPr>
            <a:r>
              <a:rPr sz="1425" b="1">
                <a:solidFill>
                  <a:srgbClr val="061B45"/>
                </a:solidFill>
                <a:latin typeface="Montserrat"/>
                <a:ea typeface="Montserrat"/>
                <a:cs typeface="Montserrat"/>
              </a:rPr>
              <a:t>Vemo aporta una promoción temporal. Evergo demuestra cómo la confiabilidad puede generar recurrencia sin puntos.</a:t>
            </a:r>
          </a:p>
        </p:txBody>
      </p:sp>
      <p:sp>
        <p:nvSpPr>
          <p:cNvPr id="10" name="">
            <a:extLst xmlns:a="http://schemas.openxmlformats.org/drawingml/2006/main">
              <a:ext uri="{FF2B5EF4-FFF2-40B4-BE49-F238E27FC236}">
                <a16:creationId xmlns:a16="http://schemas.microsoft.com/office/drawing/2014/main" id="{7D055FF9-F7B6-4B17-B2F1-FF082A468816}"/>
              </a:ext>
            </a:extLst>
          </p:cNvPr>
          <p:cNvSpPr>
            <a:spLocks xmlns:a="http://schemas.openxmlformats.org/drawingml/2006/main" noGrp="1"/>
          </p:cNvSpPr>
          <p:nvPr/>
        </p:nvSpPr>
        <p:spPr>
          <a:xfrm xmlns:a="http://schemas.openxmlformats.org/drawingml/2006/main">
            <a:off x="552450" y="643890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pic>
        <p:nvPicPr>
          <p:cNvPr id="11" name="">
            <a:extLst xmlns:a="http://schemas.openxmlformats.org/drawingml/2006/main">
              <a:ext uri="{FF2B5EF4-FFF2-40B4-BE49-F238E27FC236}">
                <a16:creationId xmlns:a16="http://schemas.microsoft.com/office/drawing/2014/main" id="{882F5F04-D88E-4B3F-A6BD-EDE6754F2B5E}"/>
              </a:ext>
            </a:extLst>
          </p:cNvPr>
          <p:cNvPicPr>
            <a:picLocks xmlns:a="http://schemas.openxmlformats.org/drawingml/2006/main" noChangeAspect="1"/>
          </p:cNvPicPr>
          <p:nvPr/>
        </p:nvPicPr>
        <p:blipFill>
          <a:blip xmlns:r="http://schemas.openxmlformats.org/officeDocument/2006/relationships" xmlns:a="http://schemas.openxmlformats.org/drawingml/2006/main" r:embed="R141e6ccee10a4be5"/>
          <a:stretch xmlns:a="http://schemas.openxmlformats.org/drawingml/2006/main"/>
        </p:blipFill>
        <p:spPr>
          <a:xfrm xmlns:a="http://schemas.openxmlformats.org/drawingml/2006/main">
            <a:off x="721302" y="6534150"/>
            <a:ext cx="690995" cy="200025"/>
          </a:xfrm>
          <a:prstGeom xmlns:a="http://schemas.openxmlformats.org/drawingml/2006/main" prst="rect">
            <a:avLst/>
          </a:prstGeom>
        </p:spPr>
      </p:pic>
      <p:pic>
        <p:nvPicPr>
          <p:cNvPr id="12" name="">
            <a:extLst xmlns:a="http://schemas.openxmlformats.org/drawingml/2006/main">
              <a:ext uri="{FF2B5EF4-FFF2-40B4-BE49-F238E27FC236}">
                <a16:creationId xmlns:a16="http://schemas.microsoft.com/office/drawing/2014/main" id="{37C17242-8596-46F3-BEA2-75A9E5D55442}"/>
              </a:ext>
            </a:extLst>
          </p:cNvPr>
          <p:cNvPicPr>
            <a:picLocks xmlns:a="http://schemas.openxmlformats.org/drawingml/2006/main" noChangeAspect="1"/>
          </p:cNvPicPr>
          <p:nvPr/>
        </p:nvPicPr>
        <p:blipFill>
          <a:blip xmlns:r="http://schemas.openxmlformats.org/officeDocument/2006/relationships" xmlns:a="http://schemas.openxmlformats.org/drawingml/2006/main" r:embed="R60cb7c1a82c5456e"/>
          <a:stretch xmlns:a="http://schemas.openxmlformats.org/drawingml/2006/main"/>
        </p:blipFill>
        <p:spPr>
          <a:xfrm xmlns:a="http://schemas.openxmlformats.org/drawingml/2006/main">
            <a:off x="10304009" y="6524625"/>
            <a:ext cx="918482" cy="257175"/>
          </a:xfrm>
          <a:prstGeom xmlns:a="http://schemas.openxmlformats.org/drawingml/2006/main" prst="rect">
            <a:avLst/>
          </a:prstGeom>
        </p:spPr>
      </p:pic>
    </p:spTree>
    <p:extLst>
      <p:ext uri="{BB962C8B-B14F-4D97-AF65-F5344CB8AC3E}">
        <p14:creationId xmlns:p14="http://schemas.microsoft.com/office/powerpoint/2010/main" val="251518119"/>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9B439E2B-B15E-4CC1-AE4C-139EA8FFDBE6}"/>
              </a:ext>
            </a:extLst>
          </p:cNvPr>
          <p:cNvSpPr>
            <a:spLocks xmlns:a="http://schemas.openxmlformats.org/drawingml/2006/main" noGrp="1"/>
          </p:cNvSpPr>
          <p:nvPr/>
        </p:nvSpPr>
        <p:spPr>
          <a:xfrm xmlns:a="http://schemas.openxmlformats.org/drawingml/2006/main">
            <a:off x="552450" y="228600"/>
            <a:ext cx="6096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l">
              <a:defRPr sz="975" b="1">
                <a:solidFill>
                  <a:srgbClr val="6E7C96"/>
                </a:solidFill>
                <a:latin typeface="Montserrat"/>
                <a:ea typeface="Montserrat"/>
                <a:cs typeface="Montserrat"/>
              </a:defRPr>
            </a:defPPr>
          </a:lstStyle>
          <a:p xmlns:a="http://schemas.openxmlformats.org/drawingml/2006/main">
            <a:pPr algn="l">
              <a:defRPr sz="975" b="1">
                <a:solidFill>
                  <a:srgbClr val="6E7C96"/>
                </a:solidFill>
                <a:latin typeface="Montserrat"/>
                <a:ea typeface="Montserrat"/>
                <a:cs typeface="Montserrat"/>
              </a:defRPr>
            </a:pPr>
            <a:r>
              <a:rPr sz="975" b="1">
                <a:solidFill>
                  <a:srgbClr val="6E7C96"/>
                </a:solidFill>
                <a:latin typeface="Montserrat"/>
                <a:ea typeface="Montserrat"/>
                <a:cs typeface="Montserrat"/>
              </a:rPr>
              <a:t>VOZ PÚBLICA</a:t>
            </a:r>
          </a:p>
        </p:txBody>
      </p:sp>
      <p:sp>
        <p:nvSpPr>
          <p:cNvPr id="2" name="">
            <a:extLst xmlns:a="http://schemas.openxmlformats.org/drawingml/2006/main">
              <a:ext uri="{FF2B5EF4-FFF2-40B4-BE49-F238E27FC236}">
                <a16:creationId xmlns:a16="http://schemas.microsoft.com/office/drawing/2014/main" id="{26F6A235-F59E-4572-8AD2-9476D2918EE5}"/>
              </a:ext>
            </a:extLst>
          </p:cNvPr>
          <p:cNvSpPr>
            <a:spLocks xmlns:a="http://schemas.openxmlformats.org/drawingml/2006/main" noGrp="1"/>
          </p:cNvSpPr>
          <p:nvPr/>
        </p:nvSpPr>
        <p:spPr>
          <a:xfrm xmlns:a="http://schemas.openxmlformats.org/drawingml/2006/main">
            <a:off x="11096625" y="228600"/>
            <a:ext cx="495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r">
              <a:defRPr sz="975" b="1">
                <a:solidFill>
                  <a:srgbClr val="6E7C96"/>
                </a:solidFill>
                <a:latin typeface="Montserrat"/>
                <a:ea typeface="Montserrat"/>
                <a:cs typeface="Montserrat"/>
              </a:defRPr>
            </a:defPPr>
          </a:lstStyle>
          <a:p xmlns:a="http://schemas.openxmlformats.org/drawingml/2006/main">
            <a:pPr algn="r">
              <a:defRPr sz="975" b="1">
                <a:solidFill>
                  <a:srgbClr val="6E7C96"/>
                </a:solidFill>
                <a:latin typeface="Montserrat"/>
                <a:ea typeface="Montserrat"/>
                <a:cs typeface="Montserrat"/>
              </a:defRPr>
            </a:pPr>
            <a:r>
              <a:rPr sz="975" b="1">
                <a:solidFill>
                  <a:srgbClr val="6E7C96"/>
                </a:solidFill>
                <a:latin typeface="Montserrat"/>
                <a:ea typeface="Montserrat"/>
                <a:cs typeface="Montserrat"/>
              </a:rPr>
              <a:t>08</a:t>
            </a:r>
          </a:p>
        </p:txBody>
      </p:sp>
      <p:sp>
        <p:nvSpPr>
          <p:cNvPr id="3" name="">
            <a:extLst xmlns:a="http://schemas.openxmlformats.org/drawingml/2006/main">
              <a:ext uri="{FF2B5EF4-FFF2-40B4-BE49-F238E27FC236}">
                <a16:creationId xmlns:a16="http://schemas.microsoft.com/office/drawing/2014/main" id="{72DAB226-B754-4DE9-8924-A91814E04CE0}"/>
              </a:ext>
            </a:extLst>
          </p:cNvPr>
          <p:cNvSpPr>
            <a:spLocks xmlns:a="http://schemas.openxmlformats.org/drawingml/2006/main" noGrp="1"/>
          </p:cNvSpPr>
          <p:nvPr/>
        </p:nvSpPr>
        <p:spPr>
          <a:xfrm xmlns:a="http://schemas.openxmlformats.org/drawingml/2006/main">
            <a:off x="552450" y="59055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sp>
        <p:nvSpPr>
          <p:cNvPr id="4" name="">
            <a:extLst xmlns:a="http://schemas.openxmlformats.org/drawingml/2006/main">
              <a:ext uri="{FF2B5EF4-FFF2-40B4-BE49-F238E27FC236}">
                <a16:creationId xmlns:a16="http://schemas.microsoft.com/office/drawing/2014/main" id="{FE8CB61A-D8D4-4E69-9A5C-A462C708B793}"/>
              </a:ext>
            </a:extLst>
          </p:cNvPr>
          <p:cNvSpPr>
            <a:spLocks xmlns:a="http://schemas.openxmlformats.org/drawingml/2006/main" noGrp="1"/>
          </p:cNvSpPr>
          <p:nvPr/>
        </p:nvSpPr>
        <p:spPr>
          <a:xfrm xmlns:a="http://schemas.openxmlformats.org/drawingml/2006/main">
            <a:off x="552450" y="800100"/>
            <a:ext cx="10668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2775" b="1">
                <a:solidFill>
                  <a:srgbClr val="061B45"/>
                </a:solidFill>
                <a:latin typeface="Montserrat"/>
                <a:ea typeface="Montserrat"/>
                <a:cs typeface="Montserrat"/>
              </a:defRPr>
            </a:defPPr>
          </a:lstStyle>
          <a:p xmlns:a="http://schemas.openxmlformats.org/drawingml/2006/main">
            <a:pPr algn="l">
              <a:defRPr sz="2775" b="1">
                <a:solidFill>
                  <a:srgbClr val="061B45"/>
                </a:solidFill>
                <a:latin typeface="Montserrat"/>
                <a:ea typeface="Montserrat"/>
                <a:cs typeface="Montserrat"/>
              </a:defRPr>
            </a:pPr>
            <a:r>
              <a:rPr sz="2775" b="1">
                <a:solidFill>
                  <a:srgbClr val="061B45"/>
                </a:solidFill>
                <a:latin typeface="Montserrat"/>
                <a:ea typeface="Montserrat"/>
                <a:cs typeface="Montserrat"/>
              </a:rPr>
              <a:t>493 reseñas orientan las pruebas</a:t>
            </a:r>
          </a:p>
        </p:txBody>
      </p:sp>
      <p:sp>
        <p:nvSpPr>
          <p:cNvPr id="5" name="">
            <a:extLst xmlns:a="http://schemas.openxmlformats.org/drawingml/2006/main">
              <a:ext uri="{FF2B5EF4-FFF2-40B4-BE49-F238E27FC236}">
                <a16:creationId xmlns:a16="http://schemas.microsoft.com/office/drawing/2014/main" id="{0B3AF111-454C-4530-9E20-33EAC4909C33}"/>
              </a:ext>
            </a:extLst>
          </p:cNvPr>
          <p:cNvSpPr>
            <a:spLocks xmlns:a="http://schemas.openxmlformats.org/drawingml/2006/main" noGrp="1"/>
          </p:cNvSpPr>
          <p:nvPr/>
        </p:nvSpPr>
        <p:spPr>
          <a:xfrm xmlns:a="http://schemas.openxmlformats.org/drawingml/2006/main">
            <a:off x="552450" y="133350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350" b="0">
                <a:solidFill>
                  <a:srgbClr val="6E7C96"/>
                </a:solidFill>
                <a:latin typeface="Montserrat"/>
                <a:ea typeface="Montserrat"/>
                <a:cs typeface="Montserrat"/>
              </a:defRPr>
            </a:defPPr>
          </a:lstStyle>
          <a:p xmlns:a="http://schemas.openxmlformats.org/drawingml/2006/main">
            <a:pPr algn="l">
              <a:defRPr sz="1350" b="0">
                <a:solidFill>
                  <a:srgbClr val="6E7C96"/>
                </a:solidFill>
                <a:latin typeface="Montserrat"/>
                <a:ea typeface="Montserrat"/>
                <a:cs typeface="Montserrat"/>
              </a:defRPr>
            </a:pPr>
            <a:r>
              <a:rPr sz="1350" b="0">
                <a:solidFill>
                  <a:srgbClr val="6E7C96"/>
                </a:solidFill>
                <a:latin typeface="Montserrat"/>
                <a:ea typeface="Montserrat"/>
                <a:cs typeface="Montserrat"/>
              </a:rPr>
              <a:t>Las opiniones se usan como señal de fricción, no como conclusión comparativa</a:t>
            </a:r>
          </a:p>
        </p:txBody>
      </p:sp>
      <p:graphicFrame>
        <p:nvGraphicFramePr>
          <p:cNvPr id="6" name="Chart">
            <a:extLst xmlns:a="http://schemas.openxmlformats.org/drawingml/2006/main">
              <a:ext uri="{FF2B5EF4-FFF2-40B4-BE49-F238E27FC236}">
                <a16:creationId xmlns:a16="http://schemas.microsoft.com/office/drawing/2014/main" id="{40E15E81-25EB-4934-A8E9-803D44EA9211}"/>
              </a:ext>
            </a:extLst>
          </p:cNvPr>
          <p:cNvGraphicFramePr/>
          <p:nvPr/>
        </p:nvGraphicFramePr>
        <p:xfrm>
          <a:off xmlns:a="http://schemas.openxmlformats.org/drawingml/2006/main" x="552450" y="1847850"/>
          <a:ext xmlns:a="http://schemas.openxmlformats.org/drawingml/2006/main" cx="6858000" cy="3714750"/>
        </p:xfrm>
        <a:graphic xmlns:a="http://schemas.openxmlformats.org/drawingml/2006/main">
          <a:graphicData uri="http://schemas.openxmlformats.org/drawingml/2006/chart">
            <c:chart xmlns:r="http://schemas.openxmlformats.org/officeDocument/2006/relationships" xmlns:c="http://schemas.openxmlformats.org/drawingml/2006/chart" r:id="R6ee035a0cdc44a45"/>
          </a:graphicData>
        </a:graphic>
      </p:graphicFrame>
      <p:sp>
        <p:nvSpPr>
          <p:cNvPr id="7" name="">
            <a:extLst xmlns:a="http://schemas.openxmlformats.org/drawingml/2006/main">
              <a:ext uri="{FF2B5EF4-FFF2-40B4-BE49-F238E27FC236}">
                <a16:creationId xmlns:a16="http://schemas.microsoft.com/office/drawing/2014/main" id="{D42D8101-C5FE-4683-BA3C-B17666725711}"/>
              </a:ext>
            </a:extLst>
          </p:cNvPr>
          <p:cNvSpPr>
            <a:spLocks xmlns:a="http://schemas.openxmlformats.org/drawingml/2006/main" noGrp="1"/>
          </p:cNvSpPr>
          <p:nvPr/>
        </p:nvSpPr>
        <p:spPr>
          <a:xfrm xmlns:a="http://schemas.openxmlformats.org/drawingml/2006/main">
            <a:off x="8058150" y="2038350"/>
            <a:ext cx="1428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7917"/>
          </a:bodyPr>
          <a:lstStyle xmlns:a="http://schemas.openxmlformats.org/drawingml/2006/main">
            <a:defPPr algn="ctr">
              <a:defRPr sz="3600" b="1">
                <a:solidFill>
                  <a:srgbClr val="ED1B2E"/>
                </a:solidFill>
                <a:latin typeface="Montserrat"/>
                <a:ea typeface="Montserrat"/>
                <a:cs typeface="Montserrat"/>
              </a:defRPr>
            </a:defPPr>
          </a:lstStyle>
          <a:p xmlns:a="http://schemas.openxmlformats.org/drawingml/2006/main">
            <a:pPr algn="ctr">
              <a:defRPr sz="3600" b="1">
                <a:solidFill>
                  <a:srgbClr val="ED1B2E"/>
                </a:solidFill>
                <a:latin typeface="Montserrat"/>
                <a:ea typeface="Montserrat"/>
                <a:cs typeface="Montserrat"/>
              </a:defRPr>
            </a:pPr>
            <a:r>
              <a:rPr sz="3600" b="1">
                <a:solidFill>
                  <a:srgbClr val="ED1B2E"/>
                </a:solidFill>
                <a:latin typeface="Montserrat"/>
                <a:ea typeface="Montserrat"/>
                <a:cs typeface="Montserrat"/>
              </a:rPr>
              <a:t>278</a:t>
            </a:r>
          </a:p>
        </p:txBody>
      </p:sp>
      <p:sp>
        <p:nvSpPr>
          <p:cNvPr id="8" name="">
            <a:extLst xmlns:a="http://schemas.openxmlformats.org/drawingml/2006/main">
              <a:ext uri="{FF2B5EF4-FFF2-40B4-BE49-F238E27FC236}">
                <a16:creationId xmlns:a16="http://schemas.microsoft.com/office/drawing/2014/main" id="{C831EC96-2D2B-40F9-A4F2-BB865DF880C6}"/>
              </a:ext>
            </a:extLst>
          </p:cNvPr>
          <p:cNvSpPr>
            <a:spLocks xmlns:a="http://schemas.openxmlformats.org/drawingml/2006/main" noGrp="1"/>
          </p:cNvSpPr>
          <p:nvPr/>
        </p:nvSpPr>
        <p:spPr>
          <a:xfrm xmlns:a="http://schemas.openxmlformats.org/drawingml/2006/main">
            <a:off x="8058150" y="2647950"/>
            <a:ext cx="142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275" b="1">
                <a:solidFill>
                  <a:srgbClr val="061B45"/>
                </a:solidFill>
                <a:latin typeface="Montserrat"/>
                <a:ea typeface="Montserrat"/>
                <a:cs typeface="Montserrat"/>
              </a:defRPr>
            </a:defPPr>
          </a:lstStyle>
          <a:p xmlns:a="http://schemas.openxmlformats.org/drawingml/2006/main">
            <a:pPr algn="ctr">
              <a:defRPr sz="1275" b="1">
                <a:solidFill>
                  <a:srgbClr val="061B45"/>
                </a:solidFill>
                <a:latin typeface="Montserrat"/>
                <a:ea typeface="Montserrat"/>
                <a:cs typeface="Montserrat"/>
              </a:defRPr>
            </a:pPr>
            <a:r>
              <a:rPr sz="1275" b="1">
                <a:solidFill>
                  <a:srgbClr val="061B45"/>
                </a:solidFill>
                <a:latin typeface="Montserrat"/>
                <a:ea typeface="Montserrat"/>
                <a:cs typeface="Montserrat"/>
              </a:rPr>
              <a:t>negativas</a:t>
            </a:r>
          </a:p>
        </p:txBody>
      </p:sp>
      <p:sp>
        <p:nvSpPr>
          <p:cNvPr id="9" name="">
            <a:extLst xmlns:a="http://schemas.openxmlformats.org/drawingml/2006/main">
              <a:ext uri="{FF2B5EF4-FFF2-40B4-BE49-F238E27FC236}">
                <a16:creationId xmlns:a16="http://schemas.microsoft.com/office/drawing/2014/main" id="{E9E4E66F-110D-491A-95DF-5230D2F94EF3}"/>
              </a:ext>
            </a:extLst>
          </p:cNvPr>
          <p:cNvSpPr>
            <a:spLocks xmlns:a="http://schemas.openxmlformats.org/drawingml/2006/main" noGrp="1"/>
          </p:cNvSpPr>
          <p:nvPr/>
        </p:nvSpPr>
        <p:spPr>
          <a:xfrm xmlns:a="http://schemas.openxmlformats.org/drawingml/2006/main">
            <a:off x="9829800" y="2038350"/>
            <a:ext cx="1428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7917"/>
          </a:bodyPr>
          <a:lstStyle xmlns:a="http://schemas.openxmlformats.org/drawingml/2006/main">
            <a:defPPr algn="ctr">
              <a:defRPr sz="3600" b="1">
                <a:solidFill>
                  <a:srgbClr val="0046A3"/>
                </a:solidFill>
                <a:latin typeface="Montserrat"/>
                <a:ea typeface="Montserrat"/>
                <a:cs typeface="Montserrat"/>
              </a:defRPr>
            </a:defPPr>
          </a:lstStyle>
          <a:p xmlns:a="http://schemas.openxmlformats.org/drawingml/2006/main">
            <a:pPr algn="ctr">
              <a:defRPr sz="3600" b="1">
                <a:solidFill>
                  <a:srgbClr val="0046A3"/>
                </a:solidFill>
                <a:latin typeface="Montserrat"/>
                <a:ea typeface="Montserrat"/>
                <a:cs typeface="Montserrat"/>
              </a:defRPr>
            </a:pPr>
            <a:r>
              <a:rPr sz="3600" b="1">
                <a:solidFill>
                  <a:srgbClr val="0046A3"/>
                </a:solidFill>
                <a:latin typeface="Montserrat"/>
                <a:ea typeface="Montserrat"/>
                <a:cs typeface="Montserrat"/>
              </a:rPr>
              <a:t>189</a:t>
            </a:r>
          </a:p>
        </p:txBody>
      </p:sp>
      <p:sp>
        <p:nvSpPr>
          <p:cNvPr id="10" name="">
            <a:extLst xmlns:a="http://schemas.openxmlformats.org/drawingml/2006/main">
              <a:ext uri="{FF2B5EF4-FFF2-40B4-BE49-F238E27FC236}">
                <a16:creationId xmlns:a16="http://schemas.microsoft.com/office/drawing/2014/main" id="{148EC60D-D371-4457-A1FF-A560360F034D}"/>
              </a:ext>
            </a:extLst>
          </p:cNvPr>
          <p:cNvSpPr>
            <a:spLocks xmlns:a="http://schemas.openxmlformats.org/drawingml/2006/main" noGrp="1"/>
          </p:cNvSpPr>
          <p:nvPr/>
        </p:nvSpPr>
        <p:spPr>
          <a:xfrm xmlns:a="http://schemas.openxmlformats.org/drawingml/2006/main">
            <a:off x="9829800" y="2647950"/>
            <a:ext cx="142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275" b="1">
                <a:solidFill>
                  <a:srgbClr val="061B45"/>
                </a:solidFill>
                <a:latin typeface="Montserrat"/>
                <a:ea typeface="Montserrat"/>
                <a:cs typeface="Montserrat"/>
              </a:defRPr>
            </a:defPPr>
          </a:lstStyle>
          <a:p xmlns:a="http://schemas.openxmlformats.org/drawingml/2006/main">
            <a:pPr algn="ctr">
              <a:defRPr sz="1275" b="1">
                <a:solidFill>
                  <a:srgbClr val="061B45"/>
                </a:solidFill>
                <a:latin typeface="Montserrat"/>
                <a:ea typeface="Montserrat"/>
                <a:cs typeface="Montserrat"/>
              </a:defRPr>
            </a:pPr>
            <a:r>
              <a:rPr sz="1275" b="1">
                <a:solidFill>
                  <a:srgbClr val="061B45"/>
                </a:solidFill>
                <a:latin typeface="Montserrat"/>
                <a:ea typeface="Montserrat"/>
                <a:cs typeface="Montserrat"/>
              </a:rPr>
              <a:t>positivas</a:t>
            </a:r>
          </a:p>
        </p:txBody>
      </p:sp>
      <p:sp>
        <p:nvSpPr>
          <p:cNvPr id="11" name="">
            <a:extLst xmlns:a="http://schemas.openxmlformats.org/drawingml/2006/main">
              <a:ext uri="{FF2B5EF4-FFF2-40B4-BE49-F238E27FC236}">
                <a16:creationId xmlns:a16="http://schemas.microsoft.com/office/drawing/2014/main" id="{1A271E12-52FB-4AD7-B3C6-E4F2E7B70B14}"/>
              </a:ext>
            </a:extLst>
          </p:cNvPr>
          <p:cNvSpPr>
            <a:spLocks xmlns:a="http://schemas.openxmlformats.org/drawingml/2006/main" noGrp="1"/>
          </p:cNvSpPr>
          <p:nvPr/>
        </p:nvSpPr>
        <p:spPr>
          <a:xfrm xmlns:a="http://schemas.openxmlformats.org/drawingml/2006/main">
            <a:off x="8058150" y="3200400"/>
            <a:ext cx="32004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sp>
        <p:nvSpPr>
          <p:cNvPr id="12" name="">
            <a:extLst xmlns:a="http://schemas.openxmlformats.org/drawingml/2006/main">
              <a:ext uri="{FF2B5EF4-FFF2-40B4-BE49-F238E27FC236}">
                <a16:creationId xmlns:a16="http://schemas.microsoft.com/office/drawing/2014/main" id="{4A2EB6A8-EE77-41E2-B2B2-71D1CFC5D203}"/>
              </a:ext>
            </a:extLst>
          </p:cNvPr>
          <p:cNvSpPr>
            <a:spLocks xmlns:a="http://schemas.openxmlformats.org/drawingml/2006/main" noGrp="1"/>
          </p:cNvSpPr>
          <p:nvPr/>
        </p:nvSpPr>
        <p:spPr>
          <a:xfrm xmlns:a="http://schemas.openxmlformats.org/drawingml/2006/main">
            <a:off x="8058150" y="3333750"/>
            <a:ext cx="14287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2850" b="1">
                <a:solidFill>
                  <a:srgbClr val="6E7C96"/>
                </a:solidFill>
                <a:latin typeface="Montserrat"/>
                <a:ea typeface="Montserrat"/>
                <a:cs typeface="Montserrat"/>
              </a:defRPr>
            </a:defPPr>
          </a:lstStyle>
          <a:p xmlns:a="http://schemas.openxmlformats.org/drawingml/2006/main">
            <a:pPr algn="ctr">
              <a:defRPr sz="2850" b="1">
                <a:solidFill>
                  <a:srgbClr val="6E7C96"/>
                </a:solidFill>
                <a:latin typeface="Montserrat"/>
                <a:ea typeface="Montserrat"/>
                <a:cs typeface="Montserrat"/>
              </a:defRPr>
            </a:pPr>
            <a:r>
              <a:rPr sz="2850" b="1">
                <a:solidFill>
                  <a:srgbClr val="6E7C96"/>
                </a:solidFill>
                <a:latin typeface="Montserrat"/>
                <a:ea typeface="Montserrat"/>
                <a:cs typeface="Montserrat"/>
              </a:rPr>
              <a:t>26</a:t>
            </a:r>
          </a:p>
        </p:txBody>
      </p:sp>
      <p:sp>
        <p:nvSpPr>
          <p:cNvPr id="13" name="">
            <a:extLst xmlns:a="http://schemas.openxmlformats.org/drawingml/2006/main">
              <a:ext uri="{FF2B5EF4-FFF2-40B4-BE49-F238E27FC236}">
                <a16:creationId xmlns:a16="http://schemas.microsoft.com/office/drawing/2014/main" id="{BB1ACA40-1064-499F-9D93-1AE76A3C43E5}"/>
              </a:ext>
            </a:extLst>
          </p:cNvPr>
          <p:cNvSpPr>
            <a:spLocks xmlns:a="http://schemas.openxmlformats.org/drawingml/2006/main" noGrp="1"/>
          </p:cNvSpPr>
          <p:nvPr/>
        </p:nvSpPr>
        <p:spPr>
          <a:xfrm xmlns:a="http://schemas.openxmlformats.org/drawingml/2006/main">
            <a:off x="9829800" y="3429000"/>
            <a:ext cx="142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275" b="1">
                <a:solidFill>
                  <a:srgbClr val="061B45"/>
                </a:solidFill>
                <a:latin typeface="Montserrat"/>
                <a:ea typeface="Montserrat"/>
                <a:cs typeface="Montserrat"/>
              </a:defRPr>
            </a:defPPr>
          </a:lstStyle>
          <a:p xmlns:a="http://schemas.openxmlformats.org/drawingml/2006/main">
            <a:pPr algn="ctr">
              <a:defRPr sz="1275" b="1">
                <a:solidFill>
                  <a:srgbClr val="061B45"/>
                </a:solidFill>
                <a:latin typeface="Montserrat"/>
                <a:ea typeface="Montserrat"/>
                <a:cs typeface="Montserrat"/>
              </a:defRPr>
            </a:pPr>
            <a:r>
              <a:rPr sz="1275" b="1">
                <a:solidFill>
                  <a:srgbClr val="061B45"/>
                </a:solidFill>
                <a:latin typeface="Montserrat"/>
                <a:ea typeface="Montserrat"/>
                <a:cs typeface="Montserrat"/>
              </a:rPr>
              <a:t>mixtas</a:t>
            </a:r>
          </a:p>
        </p:txBody>
      </p:sp>
      <p:sp>
        <p:nvSpPr>
          <p:cNvPr id="14" name="">
            <a:extLst xmlns:a="http://schemas.openxmlformats.org/drawingml/2006/main">
              <a:ext uri="{FF2B5EF4-FFF2-40B4-BE49-F238E27FC236}">
                <a16:creationId xmlns:a16="http://schemas.microsoft.com/office/drawing/2014/main" id="{AD31D4FC-0221-4C5D-A52F-855ABE40A7B5}"/>
              </a:ext>
            </a:extLst>
          </p:cNvPr>
          <p:cNvSpPr>
            <a:spLocks xmlns:a="http://schemas.openxmlformats.org/drawingml/2006/main" noGrp="1"/>
          </p:cNvSpPr>
          <p:nvPr/>
        </p:nvSpPr>
        <p:spPr>
          <a:xfrm xmlns:a="http://schemas.openxmlformats.org/drawingml/2006/main">
            <a:off x="8058150" y="4171950"/>
            <a:ext cx="32004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3150" b="1">
                <a:solidFill>
                  <a:srgbClr val="061B45"/>
                </a:solidFill>
                <a:latin typeface="Montserrat"/>
                <a:ea typeface="Montserrat"/>
                <a:cs typeface="Montserrat"/>
              </a:defRPr>
            </a:defPPr>
          </a:lstStyle>
          <a:p xmlns:a="http://schemas.openxmlformats.org/drawingml/2006/main">
            <a:pPr algn="ctr">
              <a:defRPr sz="3150" b="1">
                <a:solidFill>
                  <a:srgbClr val="061B45"/>
                </a:solidFill>
                <a:latin typeface="Montserrat"/>
                <a:ea typeface="Montserrat"/>
                <a:cs typeface="Montserrat"/>
              </a:defRPr>
            </a:pPr>
            <a:r>
              <a:rPr sz="3150" b="1">
                <a:solidFill>
                  <a:srgbClr val="061B45"/>
                </a:solidFill>
                <a:latin typeface="Montserrat"/>
                <a:ea typeface="Montserrat"/>
                <a:cs typeface="Montserrat"/>
              </a:rPr>
              <a:t>56.4%</a:t>
            </a:r>
          </a:p>
        </p:txBody>
      </p:sp>
      <p:sp>
        <p:nvSpPr>
          <p:cNvPr id="15" name="">
            <a:extLst xmlns:a="http://schemas.openxmlformats.org/drawingml/2006/main">
              <a:ext uri="{FF2B5EF4-FFF2-40B4-BE49-F238E27FC236}">
                <a16:creationId xmlns:a16="http://schemas.microsoft.com/office/drawing/2014/main" id="{D031F5E9-8F45-4BD2-9304-304163CBCF31}"/>
              </a:ext>
            </a:extLst>
          </p:cNvPr>
          <p:cNvSpPr>
            <a:spLocks xmlns:a="http://schemas.openxmlformats.org/drawingml/2006/main" noGrp="1"/>
          </p:cNvSpPr>
          <p:nvPr/>
        </p:nvSpPr>
        <p:spPr>
          <a:xfrm xmlns:a="http://schemas.openxmlformats.org/drawingml/2006/main">
            <a:off x="8058150" y="4743450"/>
            <a:ext cx="32004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275" b="1">
                <a:solidFill>
                  <a:srgbClr val="061B45"/>
                </a:solidFill>
                <a:latin typeface="Montserrat"/>
                <a:ea typeface="Montserrat"/>
                <a:cs typeface="Montserrat"/>
              </a:defRPr>
            </a:defPPr>
          </a:lstStyle>
          <a:p xmlns:a="http://schemas.openxmlformats.org/drawingml/2006/main">
            <a:pPr algn="ctr">
              <a:defRPr sz="1275" b="1">
                <a:solidFill>
                  <a:srgbClr val="061B45"/>
                </a:solidFill>
                <a:latin typeface="Montserrat"/>
                <a:ea typeface="Montserrat"/>
                <a:cs typeface="Montserrat"/>
              </a:defRPr>
            </a:pPr>
            <a:r>
              <a:rPr sz="1275" b="1">
                <a:solidFill>
                  <a:srgbClr val="061B45"/>
                </a:solidFill>
                <a:latin typeface="Montserrat"/>
                <a:ea typeface="Montserrat"/>
                <a:cs typeface="Montserrat"/>
              </a:rPr>
              <a:t>de la muestra tiene 1 o 2 estrellas</a:t>
            </a:r>
          </a:p>
        </p:txBody>
      </p:sp>
      <p:sp>
        <p:nvSpPr>
          <p:cNvPr id="16" name="">
            <a:extLst xmlns:a="http://schemas.openxmlformats.org/drawingml/2006/main">
              <a:ext uri="{FF2B5EF4-FFF2-40B4-BE49-F238E27FC236}">
                <a16:creationId xmlns:a16="http://schemas.microsoft.com/office/drawing/2014/main" id="{7D547BD7-004C-4215-9D4E-24D804869B3A}"/>
              </a:ext>
            </a:extLst>
          </p:cNvPr>
          <p:cNvSpPr>
            <a:spLocks xmlns:a="http://schemas.openxmlformats.org/drawingml/2006/main" noGrp="1"/>
          </p:cNvSpPr>
          <p:nvPr/>
        </p:nvSpPr>
        <p:spPr>
          <a:xfrm xmlns:a="http://schemas.openxmlformats.org/drawingml/2006/main">
            <a:off x="552450" y="5810250"/>
            <a:ext cx="11049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975" b="0">
                <a:solidFill>
                  <a:srgbClr val="6E7C96"/>
                </a:solidFill>
                <a:latin typeface="Montserrat"/>
                <a:ea typeface="Montserrat"/>
                <a:cs typeface="Montserrat"/>
              </a:defRPr>
            </a:defPPr>
          </a:lstStyle>
          <a:p xmlns:a="http://schemas.openxmlformats.org/drawingml/2006/main">
            <a:pPr algn="ctr">
              <a:defRPr sz="975" b="0">
                <a:solidFill>
                  <a:srgbClr val="6E7C96"/>
                </a:solidFill>
                <a:latin typeface="Montserrat"/>
                <a:ea typeface="Montserrat"/>
                <a:cs typeface="Montserrat"/>
              </a:defRPr>
            </a:pPr>
            <a:r>
              <a:rPr sz="975" b="0">
                <a:solidFill>
                  <a:srgbClr val="6E7C96"/>
                </a:solidFill>
                <a:latin typeface="Montserrat"/>
                <a:ea typeface="Montserrat"/>
                <a:cs typeface="Montserrat"/>
              </a:rPr>
              <a:t>Fuente: reseñas recientes de Google Play, anonimizadas y sin duplicados. Corte al 19 de octubre de 2026.</a:t>
            </a:r>
          </a:p>
        </p:txBody>
      </p:sp>
      <p:sp>
        <p:nvSpPr>
          <p:cNvPr id="17" name="">
            <a:extLst xmlns:a="http://schemas.openxmlformats.org/drawingml/2006/main">
              <a:ext uri="{FF2B5EF4-FFF2-40B4-BE49-F238E27FC236}">
                <a16:creationId xmlns:a16="http://schemas.microsoft.com/office/drawing/2014/main" id="{7C705D13-B1B7-41E4-9874-CD4A7E6521C4}"/>
              </a:ext>
            </a:extLst>
          </p:cNvPr>
          <p:cNvSpPr>
            <a:spLocks xmlns:a="http://schemas.openxmlformats.org/drawingml/2006/main" noGrp="1"/>
          </p:cNvSpPr>
          <p:nvPr/>
        </p:nvSpPr>
        <p:spPr>
          <a:xfrm xmlns:a="http://schemas.openxmlformats.org/drawingml/2006/main">
            <a:off x="552450" y="643890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pic>
        <p:nvPicPr>
          <p:cNvPr id="18" name="">
            <a:extLst xmlns:a="http://schemas.openxmlformats.org/drawingml/2006/main">
              <a:ext uri="{FF2B5EF4-FFF2-40B4-BE49-F238E27FC236}">
                <a16:creationId xmlns:a16="http://schemas.microsoft.com/office/drawing/2014/main" id="{48770FAC-7F93-4BD1-B4BA-816460E95DC8}"/>
              </a:ext>
            </a:extLst>
          </p:cNvPr>
          <p:cNvPicPr>
            <a:picLocks xmlns:a="http://schemas.openxmlformats.org/drawingml/2006/main" noChangeAspect="1"/>
          </p:cNvPicPr>
          <p:nvPr/>
        </p:nvPicPr>
        <p:blipFill>
          <a:blip xmlns:r="http://schemas.openxmlformats.org/officeDocument/2006/relationships" xmlns:a="http://schemas.openxmlformats.org/drawingml/2006/main" r:embed="Red227e53ca35443b"/>
          <a:stretch xmlns:a="http://schemas.openxmlformats.org/drawingml/2006/main"/>
        </p:blipFill>
        <p:spPr>
          <a:xfrm xmlns:a="http://schemas.openxmlformats.org/drawingml/2006/main">
            <a:off x="721302" y="6534150"/>
            <a:ext cx="690995" cy="200025"/>
          </a:xfrm>
          <a:prstGeom xmlns:a="http://schemas.openxmlformats.org/drawingml/2006/main" prst="rect">
            <a:avLst/>
          </a:prstGeom>
        </p:spPr>
      </p:pic>
      <p:pic>
        <p:nvPicPr>
          <p:cNvPr id="19" name="">
            <a:extLst xmlns:a="http://schemas.openxmlformats.org/drawingml/2006/main">
              <a:ext uri="{FF2B5EF4-FFF2-40B4-BE49-F238E27FC236}">
                <a16:creationId xmlns:a16="http://schemas.microsoft.com/office/drawing/2014/main" id="{F2888969-0633-4AA1-A1BC-206FD462C570}"/>
              </a:ext>
            </a:extLst>
          </p:cNvPr>
          <p:cNvPicPr>
            <a:picLocks xmlns:a="http://schemas.openxmlformats.org/drawingml/2006/main" noChangeAspect="1"/>
          </p:cNvPicPr>
          <p:nvPr/>
        </p:nvPicPr>
        <p:blipFill>
          <a:blip xmlns:r="http://schemas.openxmlformats.org/officeDocument/2006/relationships" xmlns:a="http://schemas.openxmlformats.org/drawingml/2006/main" r:embed="Rd3aa368875434b0e"/>
          <a:stretch xmlns:a="http://schemas.openxmlformats.org/drawingml/2006/main"/>
        </p:blipFill>
        <p:spPr>
          <a:xfrm xmlns:a="http://schemas.openxmlformats.org/drawingml/2006/main">
            <a:off x="10304009" y="6524625"/>
            <a:ext cx="918482" cy="257175"/>
          </a:xfrm>
          <a:prstGeom xmlns:a="http://schemas.openxmlformats.org/drawingml/2006/main" prst="rect">
            <a:avLst/>
          </a:prstGeom>
        </p:spPr>
      </p:pic>
    </p:spTree>
    <p:extLst>
      <p:ext uri="{BB962C8B-B14F-4D97-AF65-F5344CB8AC3E}">
        <p14:creationId xmlns:p14="http://schemas.microsoft.com/office/powerpoint/2010/main" val="25371809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05D59C91-5AE8-4BE9-989C-08C7D08D45D1}"/>
              </a:ext>
            </a:extLst>
          </p:cNvPr>
          <p:cNvSpPr>
            <a:spLocks xmlns:a="http://schemas.openxmlformats.org/drawingml/2006/main" noGrp="1"/>
          </p:cNvSpPr>
          <p:nvPr/>
        </p:nvSpPr>
        <p:spPr>
          <a:xfrm xmlns:a="http://schemas.openxmlformats.org/drawingml/2006/main">
            <a:off x="552450" y="228600"/>
            <a:ext cx="6096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l">
              <a:defRPr sz="975" b="1">
                <a:solidFill>
                  <a:srgbClr val="6E7C96"/>
                </a:solidFill>
                <a:latin typeface="Montserrat"/>
                <a:ea typeface="Montserrat"/>
                <a:cs typeface="Montserrat"/>
              </a:defRPr>
            </a:defPPr>
          </a:lstStyle>
          <a:p xmlns:a="http://schemas.openxmlformats.org/drawingml/2006/main">
            <a:pPr algn="l">
              <a:defRPr sz="975" b="1">
                <a:solidFill>
                  <a:srgbClr val="6E7C96"/>
                </a:solidFill>
                <a:latin typeface="Montserrat"/>
                <a:ea typeface="Montserrat"/>
                <a:cs typeface="Montserrat"/>
              </a:defRPr>
            </a:pPr>
            <a:r>
              <a:rPr sz="975" b="1">
                <a:solidFill>
                  <a:srgbClr val="6E7C96"/>
                </a:solidFill>
                <a:latin typeface="Montserrat"/>
                <a:ea typeface="Montserrat"/>
                <a:cs typeface="Montserrat"/>
              </a:rPr>
              <a:t>CONTINUIDAD</a:t>
            </a:r>
          </a:p>
        </p:txBody>
      </p:sp>
      <p:sp>
        <p:nvSpPr>
          <p:cNvPr id="2" name="">
            <a:extLst xmlns:a="http://schemas.openxmlformats.org/drawingml/2006/main">
              <a:ext uri="{FF2B5EF4-FFF2-40B4-BE49-F238E27FC236}">
                <a16:creationId xmlns:a16="http://schemas.microsoft.com/office/drawing/2014/main" id="{92F651E6-3C3D-4B1C-AB3B-17091B53F82A}"/>
              </a:ext>
            </a:extLst>
          </p:cNvPr>
          <p:cNvSpPr>
            <a:spLocks xmlns:a="http://schemas.openxmlformats.org/drawingml/2006/main" noGrp="1"/>
          </p:cNvSpPr>
          <p:nvPr/>
        </p:nvSpPr>
        <p:spPr>
          <a:xfrm xmlns:a="http://schemas.openxmlformats.org/drawingml/2006/main">
            <a:off x="11096625" y="228600"/>
            <a:ext cx="495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r">
              <a:defRPr sz="975" b="1">
                <a:solidFill>
                  <a:srgbClr val="6E7C96"/>
                </a:solidFill>
                <a:latin typeface="Montserrat"/>
                <a:ea typeface="Montserrat"/>
                <a:cs typeface="Montserrat"/>
              </a:defRPr>
            </a:defPPr>
          </a:lstStyle>
          <a:p xmlns:a="http://schemas.openxmlformats.org/drawingml/2006/main">
            <a:pPr algn="r">
              <a:defRPr sz="975" b="1">
                <a:solidFill>
                  <a:srgbClr val="6E7C96"/>
                </a:solidFill>
                <a:latin typeface="Montserrat"/>
                <a:ea typeface="Montserrat"/>
                <a:cs typeface="Montserrat"/>
              </a:defRPr>
            </a:pPr>
            <a:r>
              <a:rPr sz="975" b="1">
                <a:solidFill>
                  <a:srgbClr val="6E7C96"/>
                </a:solidFill>
                <a:latin typeface="Montserrat"/>
                <a:ea typeface="Montserrat"/>
                <a:cs typeface="Montserrat"/>
              </a:rPr>
              <a:t>09</a:t>
            </a:r>
          </a:p>
        </p:txBody>
      </p:sp>
      <p:sp>
        <p:nvSpPr>
          <p:cNvPr id="3" name="">
            <a:extLst xmlns:a="http://schemas.openxmlformats.org/drawingml/2006/main">
              <a:ext uri="{FF2B5EF4-FFF2-40B4-BE49-F238E27FC236}">
                <a16:creationId xmlns:a16="http://schemas.microsoft.com/office/drawing/2014/main" id="{585214FE-6D0B-4F70-AC3B-BA576D1E2A3E}"/>
              </a:ext>
            </a:extLst>
          </p:cNvPr>
          <p:cNvSpPr>
            <a:spLocks xmlns:a="http://schemas.openxmlformats.org/drawingml/2006/main" noGrp="1"/>
          </p:cNvSpPr>
          <p:nvPr/>
        </p:nvSpPr>
        <p:spPr>
          <a:xfrm xmlns:a="http://schemas.openxmlformats.org/drawingml/2006/main">
            <a:off x="552450" y="59055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sp>
        <p:nvSpPr>
          <p:cNvPr id="4" name="">
            <a:extLst xmlns:a="http://schemas.openxmlformats.org/drawingml/2006/main">
              <a:ext uri="{FF2B5EF4-FFF2-40B4-BE49-F238E27FC236}">
                <a16:creationId xmlns:a16="http://schemas.microsoft.com/office/drawing/2014/main" id="{CBEC9327-7ACB-45E5-8358-53C89137AF91}"/>
              </a:ext>
            </a:extLst>
          </p:cNvPr>
          <p:cNvSpPr>
            <a:spLocks xmlns:a="http://schemas.openxmlformats.org/drawingml/2006/main" noGrp="1"/>
          </p:cNvSpPr>
          <p:nvPr/>
        </p:nvSpPr>
        <p:spPr>
          <a:xfrm xmlns:a="http://schemas.openxmlformats.org/drawingml/2006/main">
            <a:off x="552450" y="800100"/>
            <a:ext cx="10668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2775" b="1">
                <a:solidFill>
                  <a:srgbClr val="061B45"/>
                </a:solidFill>
                <a:latin typeface="Montserrat"/>
                <a:ea typeface="Montserrat"/>
                <a:cs typeface="Montserrat"/>
              </a:defRPr>
            </a:defPPr>
          </a:lstStyle>
          <a:p xmlns:a="http://schemas.openxmlformats.org/drawingml/2006/main">
            <a:pPr algn="l">
              <a:defRPr sz="2775" b="1">
                <a:solidFill>
                  <a:srgbClr val="061B45"/>
                </a:solidFill>
                <a:latin typeface="Montserrat"/>
                <a:ea typeface="Montserrat"/>
                <a:cs typeface="Montserrat"/>
              </a:defRPr>
            </a:pPr>
            <a:r>
              <a:rPr sz="2775" b="1">
                <a:solidFill>
                  <a:srgbClr val="061B45"/>
                </a:solidFill>
                <a:latin typeface="Montserrat"/>
                <a:ea typeface="Montserrat"/>
                <a:cs typeface="Montserrat"/>
              </a:rPr>
              <a:t>Entrega al Human Lab</a:t>
            </a:r>
          </a:p>
        </p:txBody>
      </p:sp>
      <p:sp>
        <p:nvSpPr>
          <p:cNvPr id="5" name="">
            <a:extLst xmlns:a="http://schemas.openxmlformats.org/drawingml/2006/main">
              <a:ext uri="{FF2B5EF4-FFF2-40B4-BE49-F238E27FC236}">
                <a16:creationId xmlns:a16="http://schemas.microsoft.com/office/drawing/2014/main" id="{D28DB779-3211-43F2-B156-E5CFF8E7577B}"/>
              </a:ext>
            </a:extLst>
          </p:cNvPr>
          <p:cNvSpPr>
            <a:spLocks xmlns:a="http://schemas.openxmlformats.org/drawingml/2006/main" noGrp="1"/>
          </p:cNvSpPr>
          <p:nvPr/>
        </p:nvSpPr>
        <p:spPr>
          <a:xfrm xmlns:a="http://schemas.openxmlformats.org/drawingml/2006/main">
            <a:off x="552450" y="133350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350" b="0">
                <a:solidFill>
                  <a:srgbClr val="6E7C96"/>
                </a:solidFill>
                <a:latin typeface="Montserrat"/>
                <a:ea typeface="Montserrat"/>
                <a:cs typeface="Montserrat"/>
              </a:defRPr>
            </a:defPPr>
          </a:lstStyle>
          <a:p xmlns:a="http://schemas.openxmlformats.org/drawingml/2006/main">
            <a:pPr algn="l">
              <a:defRPr sz="1350" b="0">
                <a:solidFill>
                  <a:srgbClr val="6E7C96"/>
                </a:solidFill>
                <a:latin typeface="Montserrat"/>
                <a:ea typeface="Montserrat"/>
                <a:cs typeface="Montserrat"/>
              </a:defRPr>
            </a:pPr>
            <a:r>
              <a:rPr sz="1350" b="0">
                <a:solidFill>
                  <a:srgbClr val="6E7C96"/>
                </a:solidFill>
                <a:latin typeface="Montserrat"/>
                <a:ea typeface="Montserrat"/>
                <a:cs typeface="Montserrat"/>
              </a:rPr>
              <a:t>Seis participantes y un protocolo común para convertir hipótesis en evidencia</a:t>
            </a:r>
          </a:p>
        </p:txBody>
      </p:sp>
      <p:sp>
        <p:nvSpPr>
          <p:cNvPr id="6" name="">
            <a:extLst xmlns:a="http://schemas.openxmlformats.org/drawingml/2006/main">
              <a:ext uri="{FF2B5EF4-FFF2-40B4-BE49-F238E27FC236}">
                <a16:creationId xmlns:a16="http://schemas.microsoft.com/office/drawing/2014/main" id="{41D28FFF-E19E-41D4-9F52-FE6AFEC2D1E4}"/>
              </a:ext>
            </a:extLst>
          </p:cNvPr>
          <p:cNvSpPr>
            <a:spLocks xmlns:a="http://schemas.openxmlformats.org/drawingml/2006/main" noGrp="1"/>
          </p:cNvSpPr>
          <p:nvPr/>
        </p:nvSpPr>
        <p:spPr>
          <a:xfrm xmlns:a="http://schemas.openxmlformats.org/drawingml/2006/main">
            <a:off x="552450" y="1809750"/>
            <a:ext cx="1428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6296"/>
          </a:bodyPr>
          <a:lstStyle xmlns:a="http://schemas.openxmlformats.org/drawingml/2006/main">
            <a:defPPr algn="ctr">
              <a:defRPr sz="4050" b="1">
                <a:solidFill>
                  <a:srgbClr val="0046A3"/>
                </a:solidFill>
                <a:latin typeface="Montserrat"/>
                <a:ea typeface="Montserrat"/>
                <a:cs typeface="Montserrat"/>
              </a:defRPr>
            </a:defPPr>
          </a:lstStyle>
          <a:p xmlns:a="http://schemas.openxmlformats.org/drawingml/2006/main">
            <a:pPr algn="ctr">
              <a:defRPr sz="4050" b="1">
                <a:solidFill>
                  <a:srgbClr val="0046A3"/>
                </a:solidFill>
                <a:latin typeface="Montserrat"/>
                <a:ea typeface="Montserrat"/>
                <a:cs typeface="Montserrat"/>
              </a:defRPr>
            </a:pPr>
            <a:r>
              <a:rPr sz="4050" b="1">
                <a:solidFill>
                  <a:srgbClr val="0046A3"/>
                </a:solidFill>
                <a:latin typeface="Montserrat"/>
                <a:ea typeface="Montserrat"/>
                <a:cs typeface="Montserrat"/>
              </a:rPr>
              <a:t>4</a:t>
            </a:r>
          </a:p>
        </p:txBody>
      </p:sp>
      <p:sp>
        <p:nvSpPr>
          <p:cNvPr id="7" name="">
            <a:extLst xmlns:a="http://schemas.openxmlformats.org/drawingml/2006/main">
              <a:ext uri="{FF2B5EF4-FFF2-40B4-BE49-F238E27FC236}">
                <a16:creationId xmlns:a16="http://schemas.microsoft.com/office/drawing/2014/main" id="{1C0BDC38-2D64-45F5-A4ED-9AC6AE83E52A}"/>
              </a:ext>
            </a:extLst>
          </p:cNvPr>
          <p:cNvSpPr>
            <a:spLocks xmlns:a="http://schemas.openxmlformats.org/drawingml/2006/main" noGrp="1"/>
          </p:cNvSpPr>
          <p:nvPr/>
        </p:nvSpPr>
        <p:spPr>
          <a:xfrm xmlns:a="http://schemas.openxmlformats.org/drawingml/2006/main">
            <a:off x="552450" y="2495550"/>
            <a:ext cx="1428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275" b="1">
                <a:solidFill>
                  <a:srgbClr val="061B45"/>
                </a:solidFill>
                <a:latin typeface="Montserrat"/>
                <a:ea typeface="Montserrat"/>
                <a:cs typeface="Montserrat"/>
              </a:defRPr>
            </a:defPPr>
          </a:lstStyle>
          <a:p xmlns:a="http://schemas.openxmlformats.org/drawingml/2006/main">
            <a:pPr algn="ctr">
              <a:defRPr sz="1275" b="1">
                <a:solidFill>
                  <a:srgbClr val="061B45"/>
                </a:solidFill>
                <a:latin typeface="Montserrat"/>
                <a:ea typeface="Montserrat"/>
                <a:cs typeface="Montserrat"/>
              </a:defRPr>
            </a:pPr>
            <a:r>
              <a:rPr sz="1275" b="1">
                <a:solidFill>
                  <a:srgbClr val="061B45"/>
                </a:solidFill>
                <a:latin typeface="Montserrat"/>
                <a:ea typeface="Montserrat"/>
                <a:cs typeface="Montserrat"/>
              </a:rPr>
              <a:t>Guadalajara</a:t>
            </a:r>
          </a:p>
        </p:txBody>
      </p:sp>
      <p:sp>
        <p:nvSpPr>
          <p:cNvPr id="8" name="">
            <a:extLst xmlns:a="http://schemas.openxmlformats.org/drawingml/2006/main">
              <a:ext uri="{FF2B5EF4-FFF2-40B4-BE49-F238E27FC236}">
                <a16:creationId xmlns:a16="http://schemas.microsoft.com/office/drawing/2014/main" id="{B515B456-8CFE-420F-8B5A-30CD3B0A1BBC}"/>
              </a:ext>
            </a:extLst>
          </p:cNvPr>
          <p:cNvSpPr>
            <a:spLocks xmlns:a="http://schemas.openxmlformats.org/drawingml/2006/main" noGrp="1"/>
          </p:cNvSpPr>
          <p:nvPr/>
        </p:nvSpPr>
        <p:spPr>
          <a:xfrm xmlns:a="http://schemas.openxmlformats.org/drawingml/2006/main">
            <a:off x="2133600" y="1809750"/>
            <a:ext cx="1428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6296"/>
          </a:bodyPr>
          <a:lstStyle xmlns:a="http://schemas.openxmlformats.org/drawingml/2006/main">
            <a:defPPr algn="ctr">
              <a:defRPr sz="4050" b="1">
                <a:solidFill>
                  <a:srgbClr val="ED1B2E"/>
                </a:solidFill>
                <a:latin typeface="Montserrat"/>
                <a:ea typeface="Montserrat"/>
                <a:cs typeface="Montserrat"/>
              </a:defRPr>
            </a:defPPr>
          </a:lstStyle>
          <a:p xmlns:a="http://schemas.openxmlformats.org/drawingml/2006/main">
            <a:pPr algn="ctr">
              <a:defRPr sz="4050" b="1">
                <a:solidFill>
                  <a:srgbClr val="ED1B2E"/>
                </a:solidFill>
                <a:latin typeface="Montserrat"/>
                <a:ea typeface="Montserrat"/>
                <a:cs typeface="Montserrat"/>
              </a:defRPr>
            </a:pPr>
            <a:r>
              <a:rPr sz="4050" b="1">
                <a:solidFill>
                  <a:srgbClr val="ED1B2E"/>
                </a:solidFill>
                <a:latin typeface="Montserrat"/>
                <a:ea typeface="Montserrat"/>
                <a:cs typeface="Montserrat"/>
              </a:rPr>
              <a:t>2</a:t>
            </a:r>
          </a:p>
        </p:txBody>
      </p:sp>
      <p:sp>
        <p:nvSpPr>
          <p:cNvPr id="9" name="">
            <a:extLst xmlns:a="http://schemas.openxmlformats.org/drawingml/2006/main">
              <a:ext uri="{FF2B5EF4-FFF2-40B4-BE49-F238E27FC236}">
                <a16:creationId xmlns:a16="http://schemas.microsoft.com/office/drawing/2014/main" id="{E89A9D22-8F3F-470D-8F89-EE61EA5AEC13}"/>
              </a:ext>
            </a:extLst>
          </p:cNvPr>
          <p:cNvSpPr>
            <a:spLocks xmlns:a="http://schemas.openxmlformats.org/drawingml/2006/main" noGrp="1"/>
          </p:cNvSpPr>
          <p:nvPr/>
        </p:nvSpPr>
        <p:spPr>
          <a:xfrm xmlns:a="http://schemas.openxmlformats.org/drawingml/2006/main">
            <a:off x="2133600" y="2495550"/>
            <a:ext cx="1428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275" b="1">
                <a:solidFill>
                  <a:srgbClr val="061B45"/>
                </a:solidFill>
                <a:latin typeface="Montserrat"/>
                <a:ea typeface="Montserrat"/>
                <a:cs typeface="Montserrat"/>
              </a:defRPr>
            </a:defPPr>
          </a:lstStyle>
          <a:p xmlns:a="http://schemas.openxmlformats.org/drawingml/2006/main">
            <a:pPr algn="ctr">
              <a:defRPr sz="1275" b="1">
                <a:solidFill>
                  <a:srgbClr val="061B45"/>
                </a:solidFill>
                <a:latin typeface="Montserrat"/>
                <a:ea typeface="Montserrat"/>
                <a:cs typeface="Montserrat"/>
              </a:defRPr>
            </a:pPr>
            <a:r>
              <a:rPr sz="1275" b="1">
                <a:solidFill>
                  <a:srgbClr val="061B45"/>
                </a:solidFill>
                <a:latin typeface="Montserrat"/>
                <a:ea typeface="Montserrat"/>
                <a:cs typeface="Montserrat"/>
              </a:rPr>
              <a:t>CDMX</a:t>
            </a:r>
          </a:p>
        </p:txBody>
      </p:sp>
      <p:sp>
        <p:nvSpPr>
          <p:cNvPr id="10" name="">
            <a:extLst xmlns:a="http://schemas.openxmlformats.org/drawingml/2006/main">
              <a:ext uri="{FF2B5EF4-FFF2-40B4-BE49-F238E27FC236}">
                <a16:creationId xmlns:a16="http://schemas.microsoft.com/office/drawing/2014/main" id="{9466E812-01E9-401D-8436-55C6D6576911}"/>
              </a:ext>
            </a:extLst>
          </p:cNvPr>
          <p:cNvSpPr>
            <a:spLocks xmlns:a="http://schemas.openxmlformats.org/drawingml/2006/main" noGrp="1"/>
          </p:cNvSpPr>
          <p:nvPr/>
        </p:nvSpPr>
        <p:spPr>
          <a:xfrm xmlns:a="http://schemas.openxmlformats.org/drawingml/2006/main">
            <a:off x="3714750" y="1809750"/>
            <a:ext cx="1428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6296"/>
          </a:bodyPr>
          <a:lstStyle xmlns:a="http://schemas.openxmlformats.org/drawingml/2006/main">
            <a:defPPr algn="ctr">
              <a:defRPr sz="4050" b="1">
                <a:solidFill>
                  <a:srgbClr val="061B45"/>
                </a:solidFill>
                <a:latin typeface="Montserrat"/>
                <a:ea typeface="Montserrat"/>
                <a:cs typeface="Montserrat"/>
              </a:defRPr>
            </a:defPPr>
          </a:lstStyle>
          <a:p xmlns:a="http://schemas.openxmlformats.org/drawingml/2006/main">
            <a:pPr algn="ctr">
              <a:defRPr sz="4050" b="1">
                <a:solidFill>
                  <a:srgbClr val="061B45"/>
                </a:solidFill>
                <a:latin typeface="Montserrat"/>
                <a:ea typeface="Montserrat"/>
                <a:cs typeface="Montserrat"/>
              </a:defRPr>
            </a:pPr>
            <a:r>
              <a:rPr sz="4050" b="1">
                <a:solidFill>
                  <a:srgbClr val="061B45"/>
                </a:solidFill>
                <a:latin typeface="Montserrat"/>
                <a:ea typeface="Montserrat"/>
                <a:cs typeface="Montserrat"/>
              </a:rPr>
              <a:t>10</a:t>
            </a:r>
          </a:p>
        </p:txBody>
      </p:sp>
      <p:sp>
        <p:nvSpPr>
          <p:cNvPr id="11" name="">
            <a:extLst xmlns:a="http://schemas.openxmlformats.org/drawingml/2006/main">
              <a:ext uri="{FF2B5EF4-FFF2-40B4-BE49-F238E27FC236}">
                <a16:creationId xmlns:a16="http://schemas.microsoft.com/office/drawing/2014/main" id="{4AD2D47F-2932-4400-911E-9073EEF85841}"/>
              </a:ext>
            </a:extLst>
          </p:cNvPr>
          <p:cNvSpPr>
            <a:spLocks xmlns:a="http://schemas.openxmlformats.org/drawingml/2006/main" noGrp="1"/>
          </p:cNvSpPr>
          <p:nvPr/>
        </p:nvSpPr>
        <p:spPr>
          <a:xfrm xmlns:a="http://schemas.openxmlformats.org/drawingml/2006/main">
            <a:off x="3714750" y="2495550"/>
            <a:ext cx="1428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275" b="1">
                <a:solidFill>
                  <a:srgbClr val="061B45"/>
                </a:solidFill>
                <a:latin typeface="Montserrat"/>
                <a:ea typeface="Montserrat"/>
                <a:cs typeface="Montserrat"/>
              </a:defRPr>
            </a:defPPr>
          </a:lstStyle>
          <a:p xmlns:a="http://schemas.openxmlformats.org/drawingml/2006/main">
            <a:pPr algn="ctr">
              <a:defRPr sz="1275" b="1">
                <a:solidFill>
                  <a:srgbClr val="061B45"/>
                </a:solidFill>
                <a:latin typeface="Montserrat"/>
                <a:ea typeface="Montserrat"/>
                <a:cs typeface="Montserrat"/>
              </a:defRPr>
            </a:pPr>
            <a:r>
              <a:rPr sz="1275" b="1">
                <a:solidFill>
                  <a:srgbClr val="061B45"/>
                </a:solidFill>
                <a:latin typeface="Montserrat"/>
                <a:ea typeface="Montserrat"/>
                <a:cs typeface="Montserrat"/>
              </a:rPr>
              <a:t>journeys</a:t>
            </a:r>
          </a:p>
        </p:txBody>
      </p:sp>
      <p:graphicFrame>
        <p:nvGraphicFramePr>
          <p:cNvPr id="12" name="">
            <a:extLst xmlns:a="http://schemas.openxmlformats.org/drawingml/2006/main">
              <a:ext uri="{FF2B5EF4-FFF2-40B4-BE49-F238E27FC236}">
                <a16:creationId xmlns:a16="http://schemas.microsoft.com/office/drawing/2014/main" id="{1151EA4A-64F6-406F-80DD-A9D044AE6C5E}"/>
              </a:ext>
            </a:extLst>
          </p:cNvPr>
          <p:cNvGraphicFramePr/>
          <p:nvPr/>
        </p:nvGraphicFramePr>
        <p:xfrm>
          <a:off xmlns:a="http://schemas.openxmlformats.org/drawingml/2006/main" x="5638800" y="1809750"/>
          <a:ext xmlns:a="http://schemas.openxmlformats.org/drawingml/2006/main" cx="5962650" cy="2686050"/>
        </p:xfrm>
        <a:graphic xmlns:a="http://schemas.openxmlformats.org/drawingml/2006/main">
          <a:graphicData uri="http://schemas.openxmlformats.org/drawingml/2006/table">
            <a:tbl>
              <a:tblPr/>
              <a:tblGrid>
                <a:gridCol w="2190750"/>
                <a:gridCol w="3771900"/>
              </a:tblGrid>
              <a:tr h="537210">
                <a:tc>
                  <a:txBody>
                    <a:bodyPr>
                      <a:normAutofit/>
                    </a:bodyPr>
                    <a:lstStyle/>
                    <a:p>
                      <a:pPr algn="l"/>
                      <a:r>
                        <a:rPr sz="975" b="1">
                          <a:solidFill>
                            <a:srgbClr val="FFFFFF"/>
                          </a:solidFill>
                          <a:latin typeface="Montserrat"/>
                          <a:ea typeface="Montserrat"/>
                          <a:cs typeface="Montserrat"/>
                        </a:rPr>
                        <a:t>ROL</a:t>
                      </a:r>
                    </a:p>
                  </a:txBody>
                  <a:tcPr marL="91440" marR="91440" marT="45720" marB="45720" anchor="ctr">
                    <a:solidFill>
                      <a:srgbClr val="061B45"/>
                    </a:solidFill>
                  </a:tcPr>
                </a:tc>
                <a:tc>
                  <a:txBody>
                    <a:bodyPr>
                      <a:normAutofit/>
                    </a:bodyPr>
                    <a:lstStyle/>
                    <a:p>
                      <a:pPr algn="l"/>
                      <a:r>
                        <a:rPr sz="975" b="1">
                          <a:solidFill>
                            <a:srgbClr val="FFFFFF"/>
                          </a:solidFill>
                          <a:latin typeface="Montserrat"/>
                          <a:ea typeface="Montserrat"/>
                          <a:cs typeface="Montserrat"/>
                        </a:rPr>
                        <a:t>RESPONSABILIDAD</a:t>
                      </a:r>
                    </a:p>
                  </a:txBody>
                  <a:tcPr marL="91440" marR="91440" marT="45720" marB="45720" anchor="ctr">
                    <a:solidFill>
                      <a:srgbClr val="061B45"/>
                    </a:solidFill>
                  </a:tcPr>
                </a:tc>
              </a:tr>
              <a:tr h="537210">
                <a:tc>
                  <a:txBody>
                    <a:bodyPr>
                      <a:normAutofit/>
                    </a:bodyPr>
                    <a:lstStyle/>
                    <a:p>
                      <a:pPr algn="l"/>
                      <a:r>
                        <a:rPr sz="1050" b="1">
                          <a:solidFill>
                            <a:srgbClr val="061B45"/>
                          </a:solidFill>
                          <a:latin typeface="Montserrat"/>
                          <a:ea typeface="Montserrat"/>
                          <a:cs typeface="Montserrat"/>
                        </a:rPr>
                        <a:t>Coordinador Human Lab TG</a:t>
                      </a:r>
                    </a:p>
                  </a:txBody>
                  <a:tcPr marL="91440" marR="91440" marT="45720" marB="45720" anchor="ctr">
                    <a:solidFill>
                      <a:srgbClr val="FFFFFF"/>
                    </a:solidFill>
                  </a:tcPr>
                </a:tc>
                <a:tc>
                  <a:txBody>
                    <a:bodyPr>
                      <a:normAutofit/>
                    </a:bodyPr>
                    <a:lstStyle/>
                    <a:p>
                      <a:pPr algn="l"/>
                      <a:r>
                        <a:rPr sz="1050" b="0">
                          <a:solidFill>
                            <a:srgbClr val="061B45"/>
                          </a:solidFill>
                          <a:latin typeface="Montserrat"/>
                          <a:ea typeface="Montserrat"/>
                          <a:cs typeface="Montserrat"/>
                        </a:rPr>
                        <a:t>Reclutamiento, agenda, consentimiento, sesiones y control de calidad</a:t>
                      </a:r>
                    </a:p>
                  </a:txBody>
                  <a:tcPr marL="91440" marR="91440" marT="45720" marB="45720" anchor="ctr">
                    <a:solidFill>
                      <a:srgbClr val="FFFFFF"/>
                    </a:solidFill>
                  </a:tcPr>
                </a:tc>
              </a:tr>
              <a:tr h="537210">
                <a:tc>
                  <a:txBody>
                    <a:bodyPr>
                      <a:normAutofit/>
                    </a:bodyPr>
                    <a:lstStyle/>
                    <a:p>
                      <a:pPr algn="l"/>
                      <a:r>
                        <a:rPr sz="1050" b="1">
                          <a:solidFill>
                            <a:srgbClr val="061B45"/>
                          </a:solidFill>
                          <a:latin typeface="Montserrat"/>
                          <a:ea typeface="Montserrat"/>
                          <a:cs typeface="Montserrat"/>
                        </a:rPr>
                        <a:t>Juan</a:t>
                      </a:r>
                    </a:p>
                  </a:txBody>
                  <a:tcPr marL="91440" marR="91440" marT="45720" marB="45720" anchor="ctr">
                    <a:solidFill>
                      <a:srgbClr val="F4F6FA"/>
                    </a:solidFill>
                  </a:tcPr>
                </a:tc>
                <a:tc>
                  <a:txBody>
                    <a:bodyPr>
                      <a:normAutofit/>
                    </a:bodyPr>
                    <a:lstStyle/>
                    <a:p>
                      <a:pPr algn="l"/>
                      <a:r>
                        <a:rPr sz="1050" b="0">
                          <a:solidFill>
                            <a:srgbClr val="061B45"/>
                          </a:solidFill>
                          <a:latin typeface="Montserrat"/>
                          <a:ea typeface="Montserrat"/>
                          <a:cs typeface="Montserrat"/>
                        </a:rPr>
                        <a:t>Brief, contexto del estudio y revisión de resultados</a:t>
                      </a:r>
                    </a:p>
                  </a:txBody>
                  <a:tcPr marL="91440" marR="91440" marT="45720" marB="45720" anchor="ctr">
                    <a:solidFill>
                      <a:srgbClr val="F4F6FA"/>
                    </a:solidFill>
                  </a:tcPr>
                </a:tc>
              </a:tr>
              <a:tr h="537210">
                <a:tc>
                  <a:txBody>
                    <a:bodyPr>
                      <a:normAutofit/>
                    </a:bodyPr>
                    <a:lstStyle/>
                    <a:p>
                      <a:pPr algn="l"/>
                      <a:r>
                        <a:rPr sz="1050" b="1">
                          <a:solidFill>
                            <a:srgbClr val="061B45"/>
                          </a:solidFill>
                          <a:latin typeface="Montserrat"/>
                          <a:ea typeface="Montserrat"/>
                          <a:cs typeface="Montserrat"/>
                        </a:rPr>
                        <a:t>AKRON</a:t>
                      </a:r>
                    </a:p>
                  </a:txBody>
                  <a:tcPr marL="91440" marR="91440" marT="45720" marB="45720" anchor="ctr">
                    <a:solidFill>
                      <a:srgbClr val="FFFFFF"/>
                    </a:solidFill>
                  </a:tcPr>
                </a:tc>
                <a:tc>
                  <a:txBody>
                    <a:bodyPr>
                      <a:normAutofit/>
                    </a:bodyPr>
                    <a:lstStyle/>
                    <a:p>
                      <a:pPr algn="l"/>
                      <a:r>
                        <a:rPr sz="1050" b="0">
                          <a:solidFill>
                            <a:srgbClr val="061B45"/>
                          </a:solidFill>
                          <a:latin typeface="Montserrat"/>
                          <a:ea typeface="Montserrat"/>
                          <a:cs typeface="Montserrat"/>
                        </a:rPr>
                        <a:t>Validar, complementar el brief y aprobar cambios materiales</a:t>
                      </a:r>
                    </a:p>
                  </a:txBody>
                  <a:tcPr marL="91440" marR="91440" marT="45720" marB="45720" anchor="ctr">
                    <a:solidFill>
                      <a:srgbClr val="FFFFFF"/>
                    </a:solidFill>
                  </a:tcPr>
                </a:tc>
              </a:tr>
              <a:tr h="537210">
                <a:tc>
                  <a:txBody>
                    <a:bodyPr>
                      <a:normAutofit/>
                    </a:bodyPr>
                    <a:lstStyle/>
                    <a:p>
                      <a:pPr algn="l"/>
                      <a:r>
                        <a:rPr sz="1050" b="1">
                          <a:solidFill>
                            <a:srgbClr val="061B45"/>
                          </a:solidFill>
                          <a:latin typeface="Montserrat"/>
                          <a:ea typeface="Montserrat"/>
                          <a:cs typeface="Montserrat"/>
                        </a:rPr>
                        <a:t>Análisis TG</a:t>
                      </a:r>
                    </a:p>
                  </a:txBody>
                  <a:tcPr marL="91440" marR="91440" marT="45720" marB="45720" anchor="ctr">
                    <a:solidFill>
                      <a:srgbClr val="F4F6FA"/>
                    </a:solidFill>
                  </a:tcPr>
                </a:tc>
                <a:tc>
                  <a:txBody>
                    <a:bodyPr>
                      <a:normAutofit/>
                    </a:bodyPr>
                    <a:lstStyle/>
                    <a:p>
                      <a:pPr algn="l"/>
                      <a:r>
                        <a:rPr sz="1050" b="0">
                          <a:solidFill>
                            <a:srgbClr val="061B45"/>
                          </a:solidFill>
                          <a:latin typeface="Montserrat"/>
                          <a:ea typeface="Montserrat"/>
                          <a:cs typeface="Montserrat"/>
                        </a:rPr>
                        <a:t>Integrar evidencia, recalibrar criterios y preparar síntesis</a:t>
                      </a:r>
                    </a:p>
                  </a:txBody>
                  <a:tcPr marL="91440" marR="91440" marT="45720" marB="45720" anchor="ctr">
                    <a:solidFill>
                      <a:srgbClr val="F4F6FA"/>
                    </a:solidFill>
                  </a:tcPr>
                </a:tc>
              </a:tr>
            </a:tbl>
          </a:graphicData>
        </a:graphic>
      </p:graphicFrame>
      <p:sp>
        <p:nvSpPr>
          <p:cNvPr id="13" name="">
            <a:extLst xmlns:a="http://schemas.openxmlformats.org/drawingml/2006/main">
              <a:ext uri="{FF2B5EF4-FFF2-40B4-BE49-F238E27FC236}">
                <a16:creationId xmlns:a16="http://schemas.microsoft.com/office/drawing/2014/main" id="{08E2CD8E-DC03-4B7A-BFE5-5DEA7A802EF7}"/>
              </a:ext>
            </a:extLst>
          </p:cNvPr>
          <p:cNvSpPr>
            <a:spLocks xmlns:a="http://schemas.openxmlformats.org/drawingml/2006/main" noGrp="1"/>
          </p:cNvSpPr>
          <p:nvPr/>
        </p:nvSpPr>
        <p:spPr>
          <a:xfrm xmlns:a="http://schemas.openxmlformats.org/drawingml/2006/main">
            <a:off x="552450" y="481965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sp>
        <p:nvSpPr>
          <p:cNvPr id="14" name="">
            <a:extLst xmlns:a="http://schemas.openxmlformats.org/drawingml/2006/main">
              <a:ext uri="{FF2B5EF4-FFF2-40B4-BE49-F238E27FC236}">
                <a16:creationId xmlns:a16="http://schemas.microsoft.com/office/drawing/2014/main" id="{63FEB65C-3C9D-469C-932E-2EE8410F3E5C}"/>
              </a:ext>
            </a:extLst>
          </p:cNvPr>
          <p:cNvSpPr>
            <a:spLocks xmlns:a="http://schemas.openxmlformats.org/drawingml/2006/main" noGrp="1"/>
          </p:cNvSpPr>
          <p:nvPr/>
        </p:nvSpPr>
        <p:spPr>
          <a:xfrm xmlns:a="http://schemas.openxmlformats.org/drawingml/2006/main">
            <a:off x="552450" y="5010150"/>
            <a:ext cx="23622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1111"/>
          </a:bodyPr>
          <a:lstStyle xmlns:a="http://schemas.openxmlformats.org/drawingml/2006/main">
            <a:defPPr algn="l">
              <a:defRPr sz="1125" b="1">
                <a:solidFill>
                  <a:srgbClr val="ED1B2E"/>
                </a:solidFill>
                <a:latin typeface="Montserrat"/>
                <a:ea typeface="Montserrat"/>
                <a:cs typeface="Montserrat"/>
              </a:defRPr>
            </a:defPPr>
          </a:lstStyle>
          <a:p xmlns:a="http://schemas.openxmlformats.org/drawingml/2006/main">
            <a:pPr algn="l">
              <a:defRPr sz="1125" b="1">
                <a:solidFill>
                  <a:srgbClr val="ED1B2E"/>
                </a:solidFill>
                <a:latin typeface="Montserrat"/>
                <a:ea typeface="Montserrat"/>
                <a:cs typeface="Montserrat"/>
              </a:defRPr>
            </a:pPr>
            <a:r>
              <a:rPr sz="1125" b="1">
                <a:solidFill>
                  <a:srgbClr val="ED1B2E"/>
                </a:solidFill>
                <a:latin typeface="Montserrat"/>
                <a:ea typeface="Montserrat"/>
                <a:cs typeface="Montserrat"/>
              </a:rPr>
              <a:t>EVIDENCIA POR JOURNEY</a:t>
            </a:r>
          </a:p>
        </p:txBody>
      </p:sp>
      <p:sp>
        <p:nvSpPr>
          <p:cNvPr id="15" name="">
            <a:extLst xmlns:a="http://schemas.openxmlformats.org/drawingml/2006/main">
              <a:ext uri="{FF2B5EF4-FFF2-40B4-BE49-F238E27FC236}">
                <a16:creationId xmlns:a16="http://schemas.microsoft.com/office/drawing/2014/main" id="{6C8CFAA6-2DC9-4683-BC5F-E54A18F7E4AF}"/>
              </a:ext>
            </a:extLst>
          </p:cNvPr>
          <p:cNvSpPr>
            <a:spLocks xmlns:a="http://schemas.openxmlformats.org/drawingml/2006/main" noGrp="1"/>
          </p:cNvSpPr>
          <p:nvPr/>
        </p:nvSpPr>
        <p:spPr>
          <a:xfrm xmlns:a="http://schemas.openxmlformats.org/drawingml/2006/main">
            <a:off x="3086100" y="4914900"/>
            <a:ext cx="85153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425" b="1">
                <a:solidFill>
                  <a:srgbClr val="061B45"/>
                </a:solidFill>
                <a:latin typeface="Montserrat"/>
                <a:ea typeface="Montserrat"/>
                <a:cs typeface="Montserrat"/>
              </a:defRPr>
            </a:defPPr>
          </a:lstStyle>
          <a:p xmlns:a="http://schemas.openxmlformats.org/drawingml/2006/main">
            <a:pPr algn="l">
              <a:defRPr sz="1425" b="1">
                <a:solidFill>
                  <a:srgbClr val="061B45"/>
                </a:solidFill>
                <a:latin typeface="Montserrat"/>
                <a:ea typeface="Montserrat"/>
                <a:cs typeface="Montserrat"/>
              </a:defRPr>
            </a:pPr>
            <a:r>
              <a:rPr sz="1425" b="1">
                <a:solidFill>
                  <a:srgbClr val="061B45"/>
                </a:solidFill>
                <a:latin typeface="Montserrat"/>
                <a:ea typeface="Montserrat"/>
                <a:cs typeface="Montserrat"/>
              </a:rPr>
              <a:t>Objetivo, pasos, tiempo, evidencia visual, resultado, fricciones y recuperación ante fallas</a:t>
            </a:r>
          </a:p>
        </p:txBody>
      </p:sp>
      <p:sp>
        <p:nvSpPr>
          <p:cNvPr id="16" name="">
            <a:extLst xmlns:a="http://schemas.openxmlformats.org/drawingml/2006/main">
              <a:ext uri="{FF2B5EF4-FFF2-40B4-BE49-F238E27FC236}">
                <a16:creationId xmlns:a16="http://schemas.microsoft.com/office/drawing/2014/main" id="{0CCF72ED-3004-466C-BBEE-BA4569FCDEB9}"/>
              </a:ext>
            </a:extLst>
          </p:cNvPr>
          <p:cNvSpPr>
            <a:spLocks xmlns:a="http://schemas.openxmlformats.org/drawingml/2006/main" noGrp="1"/>
          </p:cNvSpPr>
          <p:nvPr/>
        </p:nvSpPr>
        <p:spPr>
          <a:xfrm xmlns:a="http://schemas.openxmlformats.org/drawingml/2006/main">
            <a:off x="552450" y="5657850"/>
            <a:ext cx="11049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500" b="1">
                <a:solidFill>
                  <a:srgbClr val="061B45"/>
                </a:solidFill>
                <a:latin typeface="Montserrat"/>
                <a:ea typeface="Montserrat"/>
                <a:cs typeface="Montserrat"/>
              </a:defRPr>
            </a:defPPr>
          </a:lstStyle>
          <a:p xmlns:a="http://schemas.openxmlformats.org/drawingml/2006/main">
            <a:pPr algn="ctr">
              <a:defRPr sz="1500" b="1">
                <a:solidFill>
                  <a:srgbClr val="061B45"/>
                </a:solidFill>
                <a:latin typeface="Montserrat"/>
                <a:ea typeface="Montserrat"/>
                <a:cs typeface="Montserrat"/>
              </a:defRPr>
            </a:pPr>
            <a:r>
              <a:rPr sz="1500" b="1">
                <a:solidFill>
                  <a:srgbClr val="061B45"/>
                </a:solidFill>
                <a:latin typeface="Montserrat"/>
                <a:ea typeface="Montserrat"/>
                <a:cs typeface="Montserrat"/>
              </a:rPr>
              <a:t>AKRON no opera las sesiones. Thinking Group toma la estafeta y devuelve evidencia estandarizada.</a:t>
            </a:r>
          </a:p>
        </p:txBody>
      </p:sp>
      <p:sp>
        <p:nvSpPr>
          <p:cNvPr id="17" name="">
            <a:extLst xmlns:a="http://schemas.openxmlformats.org/drawingml/2006/main">
              <a:ext uri="{FF2B5EF4-FFF2-40B4-BE49-F238E27FC236}">
                <a16:creationId xmlns:a16="http://schemas.microsoft.com/office/drawing/2014/main" id="{0DBBBC6E-C4F3-4858-B6F9-53636FE7A701}"/>
              </a:ext>
            </a:extLst>
          </p:cNvPr>
          <p:cNvSpPr>
            <a:spLocks xmlns:a="http://schemas.openxmlformats.org/drawingml/2006/main" noGrp="1"/>
          </p:cNvSpPr>
          <p:nvPr/>
        </p:nvSpPr>
        <p:spPr>
          <a:xfrm xmlns:a="http://schemas.openxmlformats.org/drawingml/2006/main">
            <a:off x="552450" y="6438900"/>
            <a:ext cx="11049000" cy="0"/>
          </a:xfrm>
          <a:prstGeom xmlns:a="http://schemas.openxmlformats.org/drawingml/2006/main" prst="line">
            <a:avLst/>
          </a:prstGeom>
          <a:noFill xmlns:a="http://schemas.openxmlformats.org/drawingml/2006/main"/>
          <a:ln xmlns:a="http://schemas.openxmlformats.org/drawingml/2006/main" w="9525">
            <a:solidFill>
              <a:srgbClr val="D9E0EA"/>
            </a:solidFill>
            <a:prstDash val="solid"/>
          </a:ln>
        </p:spPr>
      </p:sp>
      <p:pic>
        <p:nvPicPr>
          <p:cNvPr id="18" name="">
            <a:extLst xmlns:a="http://schemas.openxmlformats.org/drawingml/2006/main">
              <a:ext uri="{FF2B5EF4-FFF2-40B4-BE49-F238E27FC236}">
                <a16:creationId xmlns:a16="http://schemas.microsoft.com/office/drawing/2014/main" id="{BA9A897C-F4E4-4F54-9FE3-DFFADDD2B294}"/>
              </a:ext>
            </a:extLst>
          </p:cNvPr>
          <p:cNvPicPr>
            <a:picLocks xmlns:a="http://schemas.openxmlformats.org/drawingml/2006/main" noChangeAspect="1"/>
          </p:cNvPicPr>
          <p:nvPr/>
        </p:nvPicPr>
        <p:blipFill>
          <a:blip xmlns:r="http://schemas.openxmlformats.org/officeDocument/2006/relationships" xmlns:a="http://schemas.openxmlformats.org/drawingml/2006/main" r:embed="R81ae962a540f4417"/>
          <a:stretch xmlns:a="http://schemas.openxmlformats.org/drawingml/2006/main"/>
        </p:blipFill>
        <p:spPr>
          <a:xfrm xmlns:a="http://schemas.openxmlformats.org/drawingml/2006/main">
            <a:off x="721302" y="6534150"/>
            <a:ext cx="690995" cy="200025"/>
          </a:xfrm>
          <a:prstGeom xmlns:a="http://schemas.openxmlformats.org/drawingml/2006/main" prst="rect">
            <a:avLst/>
          </a:prstGeom>
        </p:spPr>
      </p:pic>
      <p:pic>
        <p:nvPicPr>
          <p:cNvPr id="19" name="">
            <a:extLst xmlns:a="http://schemas.openxmlformats.org/drawingml/2006/main">
              <a:ext uri="{FF2B5EF4-FFF2-40B4-BE49-F238E27FC236}">
                <a16:creationId xmlns:a16="http://schemas.microsoft.com/office/drawing/2014/main" id="{623D9FA5-3C78-4876-A368-C683C0FC7782}"/>
              </a:ext>
            </a:extLst>
          </p:cNvPr>
          <p:cNvPicPr>
            <a:picLocks xmlns:a="http://schemas.openxmlformats.org/drawingml/2006/main" noChangeAspect="1"/>
          </p:cNvPicPr>
          <p:nvPr/>
        </p:nvPicPr>
        <p:blipFill>
          <a:blip xmlns:r="http://schemas.openxmlformats.org/officeDocument/2006/relationships" xmlns:a="http://schemas.openxmlformats.org/drawingml/2006/main" r:embed="Rd580deff9c674358"/>
          <a:stretch xmlns:a="http://schemas.openxmlformats.org/drawingml/2006/main"/>
        </p:blipFill>
        <p:spPr>
          <a:xfrm xmlns:a="http://schemas.openxmlformats.org/drawingml/2006/main">
            <a:off x="10304009" y="6524625"/>
            <a:ext cx="918482" cy="257175"/>
          </a:xfrm>
          <a:prstGeom xmlns:a="http://schemas.openxmlformats.org/drawingml/2006/main" prst="rect">
            <a:avLst/>
          </a:prstGeom>
        </p:spPr>
      </p:pic>
    </p:spTree>
    <p:extLst>
      <p:ext uri="{BB962C8B-B14F-4D97-AF65-F5344CB8AC3E}">
        <p14:creationId xmlns:p14="http://schemas.microsoft.com/office/powerpoint/2010/main" val="30091008"/>
      </p:ext>
    </p:extLst>
  </p:cSld>
</p:sld>
</file>

<file path=ppt/slides/slide10.xml><?xml version="1.0" encoding="utf-8"?>
<p:sld xmlns:p="http://schemas.openxmlformats.org/presentationml/2006/main">
  <p:cSld>
    <p:bg>
      <p:bgPr>
        <a:solidFill xmlns:a="http://schemas.openxmlformats.org/drawingml/2006/main">
          <a:srgbClr val="061B45"/>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A471EDA7-E800-48A3-A77B-B19C71E88C8A}"/>
              </a:ext>
            </a:extLst>
          </p:cNvPr>
          <p:cNvSpPr>
            <a:spLocks xmlns:a="http://schemas.openxmlformats.org/drawingml/2006/main" noGrp="1"/>
          </p:cNvSpPr>
          <p:nvPr/>
        </p:nvSpPr>
        <p:spPr>
          <a:xfrm xmlns:a="http://schemas.openxmlformats.org/drawingml/2006/main">
            <a:off x="552450" y="228600"/>
            <a:ext cx="6096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l">
              <a:defRPr sz="975" b="1">
                <a:solidFill>
                  <a:srgbClr val="D6E0F0"/>
                </a:solidFill>
                <a:latin typeface="Montserrat"/>
                <a:ea typeface="Montserrat"/>
                <a:cs typeface="Montserrat"/>
              </a:defRPr>
            </a:defPPr>
          </a:lstStyle>
          <a:p xmlns:a="http://schemas.openxmlformats.org/drawingml/2006/main">
            <a:pPr algn="l">
              <a:defRPr sz="975" b="1">
                <a:solidFill>
                  <a:srgbClr val="D6E0F0"/>
                </a:solidFill>
                <a:latin typeface="Montserrat"/>
                <a:ea typeface="Montserrat"/>
                <a:cs typeface="Montserrat"/>
              </a:defRPr>
            </a:pPr>
            <a:r>
              <a:rPr sz="975" b="1">
                <a:solidFill>
                  <a:srgbClr val="D6E0F0"/>
                </a:solidFill>
                <a:latin typeface="Montserrat"/>
                <a:ea typeface="Montserrat"/>
                <a:cs typeface="Montserrat"/>
              </a:rPr>
              <a:t>SIGUIENTE ETAPA</a:t>
            </a:r>
          </a:p>
        </p:txBody>
      </p:sp>
      <p:sp>
        <p:nvSpPr>
          <p:cNvPr id="2" name="">
            <a:extLst xmlns:a="http://schemas.openxmlformats.org/drawingml/2006/main">
              <a:ext uri="{FF2B5EF4-FFF2-40B4-BE49-F238E27FC236}">
                <a16:creationId xmlns:a16="http://schemas.microsoft.com/office/drawing/2014/main" id="{5F2008A5-A240-431B-A1B4-B08990B7F8C7}"/>
              </a:ext>
            </a:extLst>
          </p:cNvPr>
          <p:cNvSpPr>
            <a:spLocks xmlns:a="http://schemas.openxmlformats.org/drawingml/2006/main" noGrp="1"/>
          </p:cNvSpPr>
          <p:nvPr/>
        </p:nvSpPr>
        <p:spPr>
          <a:xfrm xmlns:a="http://schemas.openxmlformats.org/drawingml/2006/main">
            <a:off x="11096625" y="228600"/>
            <a:ext cx="495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2308"/>
          </a:bodyPr>
          <a:lstStyle xmlns:a="http://schemas.openxmlformats.org/drawingml/2006/main">
            <a:defPPr algn="r">
              <a:defRPr sz="975" b="1">
                <a:solidFill>
                  <a:srgbClr val="D6E0F0"/>
                </a:solidFill>
                <a:latin typeface="Montserrat"/>
                <a:ea typeface="Montserrat"/>
                <a:cs typeface="Montserrat"/>
              </a:defRPr>
            </a:defPPr>
          </a:lstStyle>
          <a:p xmlns:a="http://schemas.openxmlformats.org/drawingml/2006/main">
            <a:pPr algn="r">
              <a:defRPr sz="975" b="1">
                <a:solidFill>
                  <a:srgbClr val="D6E0F0"/>
                </a:solidFill>
                <a:latin typeface="Montserrat"/>
                <a:ea typeface="Montserrat"/>
                <a:cs typeface="Montserrat"/>
              </a:defRPr>
            </a:pPr>
            <a:r>
              <a:rPr sz="975" b="1">
                <a:solidFill>
                  <a:srgbClr val="D6E0F0"/>
                </a:solidFill>
                <a:latin typeface="Montserrat"/>
                <a:ea typeface="Montserrat"/>
                <a:cs typeface="Montserrat"/>
              </a:rPr>
              <a:t>10</a:t>
            </a:r>
          </a:p>
        </p:txBody>
      </p:sp>
      <p:sp>
        <p:nvSpPr>
          <p:cNvPr id="3" name="">
            <a:extLst xmlns:a="http://schemas.openxmlformats.org/drawingml/2006/main">
              <a:ext uri="{FF2B5EF4-FFF2-40B4-BE49-F238E27FC236}">
                <a16:creationId xmlns:a16="http://schemas.microsoft.com/office/drawing/2014/main" id="{DEB488D8-C414-4C28-85ED-87896186A300}"/>
              </a:ext>
            </a:extLst>
          </p:cNvPr>
          <p:cNvSpPr>
            <a:spLocks xmlns:a="http://schemas.openxmlformats.org/drawingml/2006/main" noGrp="1"/>
          </p:cNvSpPr>
          <p:nvPr/>
        </p:nvSpPr>
        <p:spPr>
          <a:xfrm xmlns:a="http://schemas.openxmlformats.org/drawingml/2006/main">
            <a:off x="552450" y="590550"/>
            <a:ext cx="11049000" cy="0"/>
          </a:xfrm>
          <a:prstGeom xmlns:a="http://schemas.openxmlformats.org/drawingml/2006/main" prst="line">
            <a:avLst/>
          </a:prstGeom>
          <a:noFill xmlns:a="http://schemas.openxmlformats.org/drawingml/2006/main"/>
          <a:ln xmlns:a="http://schemas.openxmlformats.org/drawingml/2006/main" w="9525">
            <a:solidFill>
              <a:srgbClr val="385071"/>
            </a:solidFill>
            <a:prstDash val="solid"/>
          </a:ln>
        </p:spPr>
      </p:sp>
      <p:sp>
        <p:nvSpPr>
          <p:cNvPr id="4" name="">
            <a:extLst xmlns:a="http://schemas.openxmlformats.org/drawingml/2006/main">
              <a:ext uri="{FF2B5EF4-FFF2-40B4-BE49-F238E27FC236}">
                <a16:creationId xmlns:a16="http://schemas.microsoft.com/office/drawing/2014/main" id="{3C537BBD-14AD-44BE-949E-7F2D8DD15010}"/>
              </a:ext>
            </a:extLst>
          </p:cNvPr>
          <p:cNvSpPr>
            <a:spLocks xmlns:a="http://schemas.openxmlformats.org/drawingml/2006/main" noGrp="1"/>
          </p:cNvSpPr>
          <p:nvPr/>
        </p:nvSpPr>
        <p:spPr>
          <a:xfrm xmlns:a="http://schemas.openxmlformats.org/drawingml/2006/main">
            <a:off x="552450" y="800100"/>
            <a:ext cx="10668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4872"/>
          </a:bodyPr>
          <a:lstStyle xmlns:a="http://schemas.openxmlformats.org/drawingml/2006/main">
            <a:defPPr algn="l">
              <a:defRPr sz="2925" b="1">
                <a:solidFill>
                  <a:srgbClr val="FFFFFF"/>
                </a:solidFill>
                <a:latin typeface="Montserrat"/>
                <a:ea typeface="Montserrat"/>
                <a:cs typeface="Montserrat"/>
              </a:defRPr>
            </a:defPPr>
          </a:lstStyle>
          <a:p xmlns:a="http://schemas.openxmlformats.org/drawingml/2006/main">
            <a:pPr algn="l">
              <a:defRPr sz="2925" b="1">
                <a:solidFill>
                  <a:srgbClr val="FFFFFF"/>
                </a:solidFill>
                <a:latin typeface="Montserrat"/>
                <a:ea typeface="Montserrat"/>
                <a:cs typeface="Montserrat"/>
              </a:defRPr>
            </a:pPr>
            <a:r>
              <a:rPr sz="2925" b="1">
                <a:solidFill>
                  <a:srgbClr val="FFFFFF"/>
                </a:solidFill>
                <a:latin typeface="Montserrat"/>
                <a:ea typeface="Montserrat"/>
                <a:cs typeface="Montserrat"/>
              </a:rPr>
              <a:t>Decisiones y próximos pasos</a:t>
            </a:r>
          </a:p>
        </p:txBody>
      </p:sp>
      <p:sp>
        <p:nvSpPr>
          <p:cNvPr id="5" name="">
            <a:extLst xmlns:a="http://schemas.openxmlformats.org/drawingml/2006/main">
              <a:ext uri="{FF2B5EF4-FFF2-40B4-BE49-F238E27FC236}">
                <a16:creationId xmlns:a16="http://schemas.microsoft.com/office/drawing/2014/main" id="{CC4F3932-0477-44AF-A9F2-408A114DC180}"/>
              </a:ext>
            </a:extLst>
          </p:cNvPr>
          <p:cNvSpPr>
            <a:spLocks xmlns:a="http://schemas.openxmlformats.org/drawingml/2006/main" noGrp="1"/>
          </p:cNvSpPr>
          <p:nvPr/>
        </p:nvSpPr>
        <p:spPr>
          <a:xfrm xmlns:a="http://schemas.openxmlformats.org/drawingml/2006/main">
            <a:off x="552450" y="133350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l">
              <a:defRPr sz="1350" b="0">
                <a:solidFill>
                  <a:srgbClr val="C9D5E7"/>
                </a:solidFill>
                <a:latin typeface="Montserrat"/>
                <a:ea typeface="Montserrat"/>
                <a:cs typeface="Montserrat"/>
              </a:defRPr>
            </a:defPPr>
          </a:lstStyle>
          <a:p xmlns:a="http://schemas.openxmlformats.org/drawingml/2006/main">
            <a:pPr algn="l">
              <a:defRPr sz="1350" b="0">
                <a:solidFill>
                  <a:srgbClr val="C9D5E7"/>
                </a:solidFill>
                <a:latin typeface="Montserrat"/>
                <a:ea typeface="Montserrat"/>
                <a:cs typeface="Montserrat"/>
              </a:defRPr>
            </a:pPr>
            <a:r>
              <a:rPr sz="1350" b="0">
                <a:solidFill>
                  <a:srgbClr val="C9D5E7"/>
                </a:solidFill>
                <a:latin typeface="Montserrat"/>
                <a:ea typeface="Montserrat"/>
                <a:cs typeface="Montserrat"/>
              </a:rPr>
              <a:t>El paquete puede pasar a campo sin reabrir el alcance aprobado</a:t>
            </a:r>
          </a:p>
        </p:txBody>
      </p:sp>
      <p:graphicFrame>
        <p:nvGraphicFramePr>
          <p:cNvPr id="6" name="">
            <a:extLst xmlns:a="http://schemas.openxmlformats.org/drawingml/2006/main">
              <a:ext uri="{FF2B5EF4-FFF2-40B4-BE49-F238E27FC236}">
                <a16:creationId xmlns:a16="http://schemas.microsoft.com/office/drawing/2014/main" id="{AAF5BF51-0D16-4B54-B376-ABB03B8E2A7E}"/>
              </a:ext>
            </a:extLst>
          </p:cNvPr>
          <p:cNvGraphicFramePr/>
          <p:nvPr/>
        </p:nvGraphicFramePr>
        <p:xfrm>
          <a:off xmlns:a="http://schemas.openxmlformats.org/drawingml/2006/main" x="552450" y="1847850"/>
          <a:ext xmlns:a="http://schemas.openxmlformats.org/drawingml/2006/main" cx="11049000" cy="2781300"/>
        </p:xfrm>
        <a:graphic xmlns:a="http://schemas.openxmlformats.org/drawingml/2006/main">
          <a:graphicData uri="http://schemas.openxmlformats.org/drawingml/2006/table">
            <a:tbl>
              <a:tblPr/>
              <a:tblGrid>
                <a:gridCol w="4762500"/>
                <a:gridCol w="2381250"/>
                <a:gridCol w="3905250"/>
              </a:tblGrid>
              <a:tr h="556260">
                <a:tc>
                  <a:txBody>
                    <a:bodyPr>
                      <a:normAutofit/>
                    </a:bodyPr>
                    <a:lstStyle/>
                    <a:p>
                      <a:pPr algn="l"/>
                      <a:r>
                        <a:rPr sz="975" b="1">
                          <a:solidFill>
                            <a:srgbClr val="FFFFFF"/>
                          </a:solidFill>
                          <a:latin typeface="Montserrat"/>
                          <a:ea typeface="Montserrat"/>
                          <a:cs typeface="Montserrat"/>
                        </a:rPr>
                        <a:t>DECISIÓN</a:t>
                      </a:r>
                    </a:p>
                  </a:txBody>
                  <a:tcPr marL="91440" marR="91440" marT="45720" marB="45720" anchor="ctr">
                    <a:solidFill>
                      <a:srgbClr val="ED1B2E"/>
                    </a:solidFill>
                  </a:tcPr>
                </a:tc>
                <a:tc>
                  <a:txBody>
                    <a:bodyPr>
                      <a:normAutofit/>
                    </a:bodyPr>
                    <a:lstStyle/>
                    <a:p>
                      <a:pPr algn="l"/>
                      <a:r>
                        <a:rPr sz="975" b="1">
                          <a:solidFill>
                            <a:srgbClr val="FFFFFF"/>
                          </a:solidFill>
                          <a:latin typeface="Montserrat"/>
                          <a:ea typeface="Montserrat"/>
                          <a:cs typeface="Montserrat"/>
                        </a:rPr>
                        <a:t>RESPONSABLE</a:t>
                      </a:r>
                    </a:p>
                  </a:txBody>
                  <a:tcPr marL="91440" marR="91440" marT="45720" marB="45720" anchor="ctr">
                    <a:solidFill>
                      <a:srgbClr val="ED1B2E"/>
                    </a:solidFill>
                  </a:tcPr>
                </a:tc>
                <a:tc>
                  <a:txBody>
                    <a:bodyPr>
                      <a:normAutofit/>
                    </a:bodyPr>
                    <a:lstStyle/>
                    <a:p>
                      <a:pPr algn="l"/>
                      <a:r>
                        <a:rPr sz="975" b="1">
                          <a:solidFill>
                            <a:srgbClr val="FFFFFF"/>
                          </a:solidFill>
                          <a:latin typeface="Montserrat"/>
                          <a:ea typeface="Montserrat"/>
                          <a:cs typeface="Montserrat"/>
                        </a:rPr>
                        <a:t>RESULTADO</a:t>
                      </a:r>
                    </a:p>
                  </a:txBody>
                  <a:tcPr marL="91440" marR="91440" marT="45720" marB="45720" anchor="ctr">
                    <a:solidFill>
                      <a:srgbClr val="ED1B2E"/>
                    </a:solidFill>
                  </a:tcPr>
                </a:tc>
              </a:tr>
              <a:tr h="556260">
                <a:tc>
                  <a:txBody>
                    <a:bodyPr>
                      <a:normAutofit/>
                    </a:bodyPr>
                    <a:lstStyle/>
                    <a:p>
                      <a:pPr algn="l"/>
                      <a:r>
                        <a:rPr sz="1125" b="1">
                          <a:solidFill>
                            <a:srgbClr val="FFFFFF"/>
                          </a:solidFill>
                          <a:latin typeface="Montserrat"/>
                          <a:ea typeface="Montserrat"/>
                          <a:cs typeface="Montserrat"/>
                        </a:rPr>
                        <a:t>Confirmar inicio, coordinador y ventana operativa</a:t>
                      </a:r>
                    </a:p>
                  </a:txBody>
                  <a:tcPr marL="91440" marR="91440" marT="45720" marB="45720" anchor="ctr">
                    <a:solidFill>
                      <a:srgbClr val="0B2249"/>
                    </a:solidFill>
                  </a:tcPr>
                </a:tc>
                <a:tc>
                  <a:txBody>
                    <a:bodyPr>
                      <a:normAutofit/>
                    </a:bodyPr>
                    <a:lstStyle/>
                    <a:p>
                      <a:pPr algn="l"/>
                      <a:r>
                        <a:rPr sz="1125" b="0">
                          <a:solidFill>
                            <a:srgbClr val="FFFFFF"/>
                          </a:solidFill>
                          <a:latin typeface="Montserrat"/>
                          <a:ea typeface="Montserrat"/>
                          <a:cs typeface="Montserrat"/>
                        </a:rPr>
                        <a:t>Socios TG</a:t>
                      </a:r>
                    </a:p>
                  </a:txBody>
                  <a:tcPr marL="91440" marR="91440" marT="45720" marB="45720" anchor="ctr">
                    <a:solidFill>
                      <a:srgbClr val="0B2249"/>
                    </a:solidFill>
                  </a:tcPr>
                </a:tc>
                <a:tc>
                  <a:txBody>
                    <a:bodyPr>
                      <a:normAutofit/>
                    </a:bodyPr>
                    <a:lstStyle/>
                    <a:p>
                      <a:pPr algn="l"/>
                      <a:r>
                        <a:rPr sz="1125" b="0">
                          <a:solidFill>
                            <a:srgbClr val="FFFFFF"/>
                          </a:solidFill>
                          <a:latin typeface="Montserrat"/>
                          <a:ea typeface="Montserrat"/>
                          <a:cs typeface="Montserrat"/>
                        </a:rPr>
                        <a:t>Human Lab programado</a:t>
                      </a:r>
                    </a:p>
                  </a:txBody>
                  <a:tcPr marL="91440" marR="91440" marT="45720" marB="45720" anchor="ctr">
                    <a:solidFill>
                      <a:srgbClr val="0B2249"/>
                    </a:solidFill>
                  </a:tcPr>
                </a:tc>
              </a:tr>
              <a:tr h="556260">
                <a:tc>
                  <a:txBody>
                    <a:bodyPr>
                      <a:normAutofit/>
                    </a:bodyPr>
                    <a:lstStyle/>
                    <a:p>
                      <a:pPr algn="l"/>
                      <a:r>
                        <a:rPr sz="1125" b="1">
                          <a:solidFill>
                            <a:srgbClr val="FFFFFF"/>
                          </a:solidFill>
                          <a:latin typeface="Montserrat"/>
                          <a:ea typeface="Montserrat"/>
                          <a:cs typeface="Montserrat"/>
                        </a:rPr>
                        <a:t>Facilitar cuentas, contacto y prueba EV o QR cuando aplique</a:t>
                      </a:r>
                    </a:p>
                  </a:txBody>
                  <a:tcPr marL="91440" marR="91440" marT="45720" marB="45720" anchor="ctr">
                    <a:solidFill>
                      <a:srgbClr val="102A54"/>
                    </a:solidFill>
                  </a:tcPr>
                </a:tc>
                <a:tc>
                  <a:txBody>
                    <a:bodyPr>
                      <a:normAutofit/>
                    </a:bodyPr>
                    <a:lstStyle/>
                    <a:p>
                      <a:pPr algn="l"/>
                      <a:r>
                        <a:rPr sz="1125" b="0">
                          <a:solidFill>
                            <a:srgbClr val="FFFFFF"/>
                          </a:solidFill>
                          <a:latin typeface="Montserrat"/>
                          <a:ea typeface="Montserrat"/>
                          <a:cs typeface="Montserrat"/>
                        </a:rPr>
                        <a:t>AKRON</a:t>
                      </a:r>
                    </a:p>
                  </a:txBody>
                  <a:tcPr marL="91440" marR="91440" marT="45720" marB="45720" anchor="ctr">
                    <a:solidFill>
                      <a:srgbClr val="102A54"/>
                    </a:solidFill>
                  </a:tcPr>
                </a:tc>
                <a:tc>
                  <a:txBody>
                    <a:bodyPr>
                      <a:normAutofit/>
                    </a:bodyPr>
                    <a:lstStyle/>
                    <a:p>
                      <a:pPr algn="l"/>
                      <a:r>
                        <a:rPr sz="1125" b="0">
                          <a:solidFill>
                            <a:srgbClr val="FFFFFF"/>
                          </a:solidFill>
                          <a:latin typeface="Montserrat"/>
                          <a:ea typeface="Montserrat"/>
                          <a:cs typeface="Montserrat"/>
                        </a:rPr>
                        <a:t>Accesos controlados</a:t>
                      </a:r>
                    </a:p>
                  </a:txBody>
                  <a:tcPr marL="91440" marR="91440" marT="45720" marB="45720" anchor="ctr">
                    <a:solidFill>
                      <a:srgbClr val="102A54"/>
                    </a:solidFill>
                  </a:tcPr>
                </a:tc>
              </a:tr>
              <a:tr h="556260">
                <a:tc>
                  <a:txBody>
                    <a:bodyPr>
                      <a:normAutofit/>
                    </a:bodyPr>
                    <a:lstStyle/>
                    <a:p>
                      <a:pPr algn="l"/>
                      <a:r>
                        <a:rPr sz="1125" b="1">
                          <a:solidFill>
                            <a:srgbClr val="FFFFFF"/>
                          </a:solidFill>
                          <a:latin typeface="Montserrat"/>
                          <a:ea typeface="Montserrat"/>
                          <a:cs typeface="Montserrat"/>
                        </a:rPr>
                        <a:t>Ejecutar seis sesiones y entregar evidencia estándar</a:t>
                      </a:r>
                    </a:p>
                  </a:txBody>
                  <a:tcPr marL="91440" marR="91440" marT="45720" marB="45720" anchor="ctr">
                    <a:solidFill>
                      <a:srgbClr val="0B2249"/>
                    </a:solidFill>
                  </a:tcPr>
                </a:tc>
                <a:tc>
                  <a:txBody>
                    <a:bodyPr>
                      <a:normAutofit/>
                    </a:bodyPr>
                    <a:lstStyle/>
                    <a:p>
                      <a:pPr algn="l"/>
                      <a:r>
                        <a:rPr sz="1125" b="0">
                          <a:solidFill>
                            <a:srgbClr val="FFFFFF"/>
                          </a:solidFill>
                          <a:latin typeface="Montserrat"/>
                          <a:ea typeface="Montserrat"/>
                          <a:cs typeface="Montserrat"/>
                        </a:rPr>
                        <a:t>Human Lab TG</a:t>
                      </a:r>
                    </a:p>
                  </a:txBody>
                  <a:tcPr marL="91440" marR="91440" marT="45720" marB="45720" anchor="ctr">
                    <a:solidFill>
                      <a:srgbClr val="0B2249"/>
                    </a:solidFill>
                  </a:tcPr>
                </a:tc>
                <a:tc>
                  <a:txBody>
                    <a:bodyPr>
                      <a:normAutofit/>
                    </a:bodyPr>
                    <a:lstStyle/>
                    <a:p>
                      <a:pPr algn="l"/>
                      <a:r>
                        <a:rPr sz="1125" b="0">
                          <a:solidFill>
                            <a:srgbClr val="FFFFFF"/>
                          </a:solidFill>
                          <a:latin typeface="Montserrat"/>
                          <a:ea typeface="Montserrat"/>
                          <a:cs typeface="Montserrat"/>
                        </a:rPr>
                        <a:t>Journeys observados</a:t>
                      </a:r>
                    </a:p>
                  </a:txBody>
                  <a:tcPr marL="91440" marR="91440" marT="45720" marB="45720" anchor="ctr">
                    <a:solidFill>
                      <a:srgbClr val="0B2249"/>
                    </a:solidFill>
                  </a:tcPr>
                </a:tc>
              </a:tr>
              <a:tr h="556260">
                <a:tc>
                  <a:txBody>
                    <a:bodyPr>
                      <a:normAutofit/>
                    </a:bodyPr>
                    <a:lstStyle/>
                    <a:p>
                      <a:pPr algn="l"/>
                      <a:r>
                        <a:rPr sz="1125" b="1">
                          <a:solidFill>
                            <a:srgbClr val="FFFFFF"/>
                          </a:solidFill>
                          <a:latin typeface="Montserrat"/>
                          <a:ea typeface="Montserrat"/>
                          <a:cs typeface="Montserrat"/>
                        </a:rPr>
                        <a:t>Integrar campo y preparar lectura estratégica</a:t>
                      </a:r>
                    </a:p>
                  </a:txBody>
                  <a:tcPr marL="91440" marR="91440" marT="45720" marB="45720" anchor="ctr">
                    <a:solidFill>
                      <a:srgbClr val="102A54"/>
                    </a:solidFill>
                  </a:tcPr>
                </a:tc>
                <a:tc>
                  <a:txBody>
                    <a:bodyPr>
                      <a:normAutofit/>
                    </a:bodyPr>
                    <a:lstStyle/>
                    <a:p>
                      <a:pPr algn="l"/>
                      <a:r>
                        <a:rPr sz="1125" b="0">
                          <a:solidFill>
                            <a:srgbClr val="FFFFFF"/>
                          </a:solidFill>
                          <a:latin typeface="Montserrat"/>
                          <a:ea typeface="Montserrat"/>
                          <a:cs typeface="Montserrat"/>
                        </a:rPr>
                        <a:t>Juan + análisis TG</a:t>
                      </a:r>
                    </a:p>
                  </a:txBody>
                  <a:tcPr marL="91440" marR="91440" marT="45720" marB="45720" anchor="ctr">
                    <a:solidFill>
                      <a:srgbClr val="102A54"/>
                    </a:solidFill>
                  </a:tcPr>
                </a:tc>
                <a:tc>
                  <a:txBody>
                    <a:bodyPr>
                      <a:normAutofit/>
                    </a:bodyPr>
                    <a:lstStyle/>
                    <a:p>
                      <a:pPr algn="l"/>
                      <a:r>
                        <a:rPr sz="1125" b="0">
                          <a:solidFill>
                            <a:srgbClr val="FFFFFF"/>
                          </a:solidFill>
                          <a:latin typeface="Montserrat"/>
                          <a:ea typeface="Montserrat"/>
                          <a:cs typeface="Montserrat"/>
                        </a:rPr>
                        <a:t>Benchmark, insights y recomendaciones</a:t>
                      </a:r>
                    </a:p>
                  </a:txBody>
                  <a:tcPr marL="91440" marR="91440" marT="45720" marB="45720" anchor="ctr">
                    <a:solidFill>
                      <a:srgbClr val="102A54"/>
                    </a:solidFill>
                  </a:tcPr>
                </a:tc>
              </a:tr>
            </a:tbl>
          </a:graphicData>
        </a:graphic>
      </p:graphicFrame>
      <p:sp>
        <p:nvSpPr>
          <p:cNvPr id="7" name="">
            <a:extLst xmlns:a="http://schemas.openxmlformats.org/drawingml/2006/main">
              <a:ext uri="{FF2B5EF4-FFF2-40B4-BE49-F238E27FC236}">
                <a16:creationId xmlns:a16="http://schemas.microsoft.com/office/drawing/2014/main" id="{BA0BFB6A-0E24-47C0-BCF9-4FC7FB22475D}"/>
              </a:ext>
            </a:extLst>
          </p:cNvPr>
          <p:cNvSpPr>
            <a:spLocks xmlns:a="http://schemas.openxmlformats.org/drawingml/2006/main" noGrp="1"/>
          </p:cNvSpPr>
          <p:nvPr/>
        </p:nvSpPr>
        <p:spPr>
          <a:xfrm xmlns:a="http://schemas.openxmlformats.org/drawingml/2006/main">
            <a:off x="552450" y="5010150"/>
            <a:ext cx="11049000" cy="0"/>
          </a:xfrm>
          <a:prstGeom xmlns:a="http://schemas.openxmlformats.org/drawingml/2006/main" prst="line">
            <a:avLst/>
          </a:prstGeom>
          <a:noFill xmlns:a="http://schemas.openxmlformats.org/drawingml/2006/main"/>
          <a:ln xmlns:a="http://schemas.openxmlformats.org/drawingml/2006/main" w="28575">
            <a:solidFill>
              <a:srgbClr val="ED1B2E"/>
            </a:solidFill>
            <a:prstDash val="solid"/>
          </a:ln>
        </p:spPr>
      </p:sp>
      <p:sp>
        <p:nvSpPr>
          <p:cNvPr id="8" name="">
            <a:extLst xmlns:a="http://schemas.openxmlformats.org/drawingml/2006/main">
              <a:ext uri="{FF2B5EF4-FFF2-40B4-BE49-F238E27FC236}">
                <a16:creationId xmlns:a16="http://schemas.microsoft.com/office/drawing/2014/main" id="{7BF9A65A-6603-42F2-8B05-81BD23A034F4}"/>
              </a:ext>
            </a:extLst>
          </p:cNvPr>
          <p:cNvSpPr>
            <a:spLocks xmlns:a="http://schemas.openxmlformats.org/drawingml/2006/main" noGrp="1"/>
          </p:cNvSpPr>
          <p:nvPr/>
        </p:nvSpPr>
        <p:spPr>
          <a:xfrm xmlns:a="http://schemas.openxmlformats.org/drawingml/2006/main">
            <a:off x="552450" y="5219700"/>
            <a:ext cx="3905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95833"/>
          </a:bodyPr>
          <a:lstStyle xmlns:a="http://schemas.openxmlformats.org/drawingml/2006/main">
            <a:defPPr algn="l">
              <a:defRPr sz="1200" b="1">
                <a:solidFill>
                  <a:srgbClr val="ED1B2E"/>
                </a:solidFill>
                <a:latin typeface="Montserrat"/>
                <a:ea typeface="Montserrat"/>
                <a:cs typeface="Montserrat"/>
              </a:defRPr>
            </a:defPPr>
          </a:lstStyle>
          <a:p xmlns:a="http://schemas.openxmlformats.org/drawingml/2006/main">
            <a:pPr algn="l">
              <a:defRPr sz="1200" b="1">
                <a:solidFill>
                  <a:srgbClr val="ED1B2E"/>
                </a:solidFill>
                <a:latin typeface="Montserrat"/>
                <a:ea typeface="Montserrat"/>
                <a:cs typeface="Montserrat"/>
              </a:defRPr>
            </a:pPr>
            <a:r>
              <a:rPr sz="1200" b="1">
                <a:solidFill>
                  <a:srgbClr val="ED1B2E"/>
                </a:solidFill>
                <a:latin typeface="Montserrat"/>
                <a:ea typeface="Montserrat"/>
                <a:cs typeface="Montserrat"/>
              </a:rPr>
              <a:t>SÓLO DESPUÉS DEL HUMAN LAB</a:t>
            </a:r>
          </a:p>
        </p:txBody>
      </p:sp>
      <p:sp>
        <p:nvSpPr>
          <p:cNvPr id="9" name="">
            <a:extLst xmlns:a="http://schemas.openxmlformats.org/drawingml/2006/main">
              <a:ext uri="{FF2B5EF4-FFF2-40B4-BE49-F238E27FC236}">
                <a16:creationId xmlns:a16="http://schemas.microsoft.com/office/drawing/2014/main" id="{F820FB0D-C4D2-4837-9A3D-31C4CCFDD284}"/>
              </a:ext>
            </a:extLst>
          </p:cNvPr>
          <p:cNvSpPr>
            <a:spLocks xmlns:a="http://schemas.openxmlformats.org/drawingml/2006/main" noGrp="1"/>
          </p:cNvSpPr>
          <p:nvPr/>
        </p:nvSpPr>
        <p:spPr>
          <a:xfrm xmlns:a="http://schemas.openxmlformats.org/drawingml/2006/main">
            <a:off x="4457700" y="5124450"/>
            <a:ext cx="7143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89080"/>
          </a:bodyPr>
          <a:lstStyle xmlns:a="http://schemas.openxmlformats.org/drawingml/2006/main">
            <a:defPPr algn="l">
              <a:defRPr sz="1650" b="1">
                <a:solidFill>
                  <a:srgbClr val="FFFFFF"/>
                </a:solidFill>
                <a:latin typeface="Montserrat"/>
                <a:ea typeface="Montserrat"/>
                <a:cs typeface="Montserrat"/>
              </a:defRPr>
            </a:defPPr>
          </a:lstStyle>
          <a:p xmlns:a="http://schemas.openxmlformats.org/drawingml/2006/main">
            <a:pPr algn="l">
              <a:defRPr sz="1650" b="1">
                <a:solidFill>
                  <a:srgbClr val="FFFFFF"/>
                </a:solidFill>
                <a:latin typeface="Montserrat"/>
                <a:ea typeface="Montserrat"/>
                <a:cs typeface="Montserrat"/>
              </a:defRPr>
            </a:pPr>
            <a:r>
              <a:rPr sz="1650" b="1">
                <a:solidFill>
                  <a:srgbClr val="FFFFFF"/>
                </a:solidFill>
                <a:latin typeface="Montserrat"/>
                <a:ea typeface="Montserrat"/>
                <a:cs typeface="Montserrat"/>
              </a:rPr>
              <a:t>Recalibrar criterios, comparar capacidades y construir la recomendación final</a:t>
            </a:r>
          </a:p>
        </p:txBody>
      </p:sp>
      <p:sp>
        <p:nvSpPr>
          <p:cNvPr id="10" name="">
            <a:extLst xmlns:a="http://schemas.openxmlformats.org/drawingml/2006/main">
              <a:ext uri="{FF2B5EF4-FFF2-40B4-BE49-F238E27FC236}">
                <a16:creationId xmlns:a16="http://schemas.microsoft.com/office/drawing/2014/main" id="{3D3D12CC-5054-417D-BA09-E87D4630574A}"/>
              </a:ext>
            </a:extLst>
          </p:cNvPr>
          <p:cNvSpPr>
            <a:spLocks xmlns:a="http://schemas.openxmlformats.org/drawingml/2006/main" noGrp="1"/>
          </p:cNvSpPr>
          <p:nvPr/>
        </p:nvSpPr>
        <p:spPr>
          <a:xfrm xmlns:a="http://schemas.openxmlformats.org/drawingml/2006/main">
            <a:off x="552450" y="5810250"/>
            <a:ext cx="11049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rmAutofit fontScale="100000"/>
          </a:bodyPr>
          <a:lstStyle xmlns:a="http://schemas.openxmlformats.org/drawingml/2006/main">
            <a:defPPr algn="ctr">
              <a:defRPr sz="1425" b="1">
                <a:solidFill>
                  <a:srgbClr val="D6E0F0"/>
                </a:solidFill>
                <a:latin typeface="Montserrat"/>
                <a:ea typeface="Montserrat"/>
                <a:cs typeface="Montserrat"/>
              </a:defRPr>
            </a:defPPr>
          </a:lstStyle>
          <a:p xmlns:a="http://schemas.openxmlformats.org/drawingml/2006/main">
            <a:pPr algn="ctr">
              <a:defRPr sz="1425" b="1">
                <a:solidFill>
                  <a:srgbClr val="D6E0F0"/>
                </a:solidFill>
                <a:latin typeface="Montserrat"/>
                <a:ea typeface="Montserrat"/>
                <a:cs typeface="Montserrat"/>
              </a:defRPr>
            </a:pPr>
            <a:r>
              <a:rPr sz="1425" b="1">
                <a:solidFill>
                  <a:srgbClr val="D6E0F0"/>
                </a:solidFill>
                <a:latin typeface="Montserrat"/>
                <a:ea typeface="Montserrat"/>
                <a:cs typeface="Montserrat"/>
              </a:rPr>
              <a:t>La decisión de hoy es autorizar la validación prevista en la propuesta aprobada.</a:t>
            </a:r>
          </a:p>
        </p:txBody>
      </p:sp>
      <p:sp>
        <p:nvSpPr>
          <p:cNvPr id="11" name="">
            <a:extLst xmlns:a="http://schemas.openxmlformats.org/drawingml/2006/main">
              <a:ext uri="{FF2B5EF4-FFF2-40B4-BE49-F238E27FC236}">
                <a16:creationId xmlns:a16="http://schemas.microsoft.com/office/drawing/2014/main" id="{EA80AE25-3400-4D51-BF75-716E62C53ED5}"/>
              </a:ext>
            </a:extLst>
          </p:cNvPr>
          <p:cNvSpPr>
            <a:spLocks xmlns:a="http://schemas.openxmlformats.org/drawingml/2006/main" noGrp="1"/>
          </p:cNvSpPr>
          <p:nvPr/>
        </p:nvSpPr>
        <p:spPr>
          <a:xfrm xmlns:a="http://schemas.openxmlformats.org/drawingml/2006/main">
            <a:off x="552450" y="6438900"/>
            <a:ext cx="11049000" cy="0"/>
          </a:xfrm>
          <a:prstGeom xmlns:a="http://schemas.openxmlformats.org/drawingml/2006/main" prst="line">
            <a:avLst/>
          </a:prstGeom>
          <a:noFill xmlns:a="http://schemas.openxmlformats.org/drawingml/2006/main"/>
          <a:ln xmlns:a="http://schemas.openxmlformats.org/drawingml/2006/main" w="9525">
            <a:solidFill>
              <a:srgbClr val="385071"/>
            </a:solidFill>
            <a:prstDash val="solid"/>
          </a:ln>
        </p:spPr>
      </p:sp>
      <p:pic>
        <p:nvPicPr>
          <p:cNvPr id="12" name="">
            <a:extLst xmlns:a="http://schemas.openxmlformats.org/drawingml/2006/main">
              <a:ext uri="{FF2B5EF4-FFF2-40B4-BE49-F238E27FC236}">
                <a16:creationId xmlns:a16="http://schemas.microsoft.com/office/drawing/2014/main" id="{9D117AF1-EC90-4241-85CB-5E3E73537378}"/>
              </a:ext>
            </a:extLst>
          </p:cNvPr>
          <p:cNvPicPr>
            <a:picLocks xmlns:a="http://schemas.openxmlformats.org/drawingml/2006/main" noChangeAspect="1"/>
          </p:cNvPicPr>
          <p:nvPr/>
        </p:nvPicPr>
        <p:blipFill>
          <a:blip xmlns:r="http://schemas.openxmlformats.org/officeDocument/2006/relationships" xmlns:a="http://schemas.openxmlformats.org/drawingml/2006/main" r:embed="R85f6cda7dd7a4ac9"/>
          <a:stretch xmlns:a="http://schemas.openxmlformats.org/drawingml/2006/main"/>
        </p:blipFill>
        <p:spPr>
          <a:xfrm xmlns:a="http://schemas.openxmlformats.org/drawingml/2006/main">
            <a:off x="554138" y="6534150"/>
            <a:ext cx="1025325" cy="200025"/>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659DDCB2-8EE1-4DA2-AA55-7E062156F626}"/>
              </a:ext>
            </a:extLst>
          </p:cNvPr>
          <p:cNvSpPr>
            <a:spLocks xmlns:a="http://schemas.openxmlformats.org/drawingml/2006/main" noGrp="1"/>
          </p:cNvSpPr>
          <p:nvPr/>
        </p:nvSpPr>
        <p:spPr>
          <a:xfrm xmlns:a="http://schemas.openxmlformats.org/drawingml/2006/main">
            <a:off x="9829800" y="6515100"/>
            <a:ext cx="1771650" cy="28575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4" name="">
            <a:extLst xmlns:a="http://schemas.openxmlformats.org/drawingml/2006/main">
              <a:ext uri="{FF2B5EF4-FFF2-40B4-BE49-F238E27FC236}">
                <a16:creationId xmlns:a16="http://schemas.microsoft.com/office/drawing/2014/main" id="{03025393-0482-4E94-BDFC-965A1B4C209B}"/>
              </a:ext>
            </a:extLst>
          </p:cNvPr>
          <p:cNvPicPr>
            <a:picLocks xmlns:a="http://schemas.openxmlformats.org/drawingml/2006/main" noChangeAspect="1"/>
          </p:cNvPicPr>
          <p:nvPr/>
        </p:nvPicPr>
        <p:blipFill>
          <a:blip xmlns:r="http://schemas.openxmlformats.org/officeDocument/2006/relationships" xmlns:a="http://schemas.openxmlformats.org/drawingml/2006/main" r:embed="R76e8683f54a64848"/>
          <a:stretch xmlns:a="http://schemas.openxmlformats.org/drawingml/2006/main"/>
        </p:blipFill>
        <p:spPr>
          <a:xfrm xmlns:a="http://schemas.openxmlformats.org/drawingml/2006/main">
            <a:off x="10307411" y="6543675"/>
            <a:ext cx="816429" cy="228600"/>
          </a:xfrm>
          <a:prstGeom xmlns:a="http://schemas.openxmlformats.org/drawingml/2006/main" prst="rect">
            <a:avLst/>
          </a:prstGeom>
        </p:spPr>
      </p:pic>
    </p:spTree>
    <p:extLst>
      <p:ext uri="{BB962C8B-B14F-4D97-AF65-F5344CB8AC3E}">
        <p14:creationId xmlns:p14="http://schemas.microsoft.com/office/powerpoint/2010/main" val="17337037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2026-10-19T22:09:19.6970000Z</dcterms:created>
  <dcterms:modified xsi:type="dcterms:W3CDTF">2026-10-19T22:09:19.6970000Z</dcterms:modified>
</coreProperties>
</file>